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5" r:id="rId2"/>
    <p:sldId id="277" r:id="rId3"/>
    <p:sldId id="260" r:id="rId4"/>
    <p:sldId id="276" r:id="rId5"/>
    <p:sldId id="256" r:id="rId6"/>
    <p:sldId id="289" r:id="rId7"/>
    <p:sldId id="293" r:id="rId8"/>
    <p:sldId id="297" r:id="rId9"/>
    <p:sldId id="278" r:id="rId10"/>
    <p:sldId id="281" r:id="rId11"/>
    <p:sldId id="284" r:id="rId12"/>
    <p:sldId id="286" r:id="rId13"/>
    <p:sldId id="290" r:id="rId14"/>
    <p:sldId id="294" r:id="rId15"/>
    <p:sldId id="298" r:id="rId16"/>
    <p:sldId id="301" r:id="rId17"/>
    <p:sldId id="304" r:id="rId18"/>
    <p:sldId id="305" r:id="rId19"/>
    <p:sldId id="306" r:id="rId20"/>
    <p:sldId id="279" r:id="rId21"/>
    <p:sldId id="282" r:id="rId22"/>
    <p:sldId id="285" r:id="rId23"/>
    <p:sldId id="287" r:id="rId24"/>
    <p:sldId id="291" r:id="rId25"/>
    <p:sldId id="295" r:id="rId26"/>
    <p:sldId id="299" r:id="rId27"/>
    <p:sldId id="302" r:id="rId28"/>
    <p:sldId id="307" r:id="rId29"/>
    <p:sldId id="308" r:id="rId30"/>
    <p:sldId id="280" r:id="rId31"/>
    <p:sldId id="283" r:id="rId32"/>
    <p:sldId id="288" r:id="rId33"/>
    <p:sldId id="292" r:id="rId34"/>
    <p:sldId id="296" r:id="rId35"/>
    <p:sldId id="300" r:id="rId36"/>
    <p:sldId id="303" r:id="rId37"/>
    <p:sldId id="309" r:id="rId38"/>
    <p:sldId id="310" r:id="rId39"/>
    <p:sldId id="311" r:id="rId4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77312-8E1A-CF49-98E2-2555B666943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BA61883E-A8FA-724D-A1BE-DEFE92AE9D11}">
      <dgm:prSet phldrT="[نص]" phldr="0"/>
      <dgm:spPr/>
      <dgm:t>
        <a:bodyPr/>
        <a:lstStyle/>
        <a:p>
          <a:pPr rtl="1"/>
          <a:endParaRPr lang="ar-SA" dirty="0"/>
        </a:p>
      </dgm:t>
    </dgm:pt>
    <dgm:pt modelId="{66B01C71-E6FB-A944-9C60-ECA145947F4B}" type="parTrans" cxnId="{F28E6F02-1C85-5C49-AA28-4831A4E861AC}">
      <dgm:prSet/>
      <dgm:spPr/>
      <dgm:t>
        <a:bodyPr/>
        <a:lstStyle/>
        <a:p>
          <a:pPr rtl="1"/>
          <a:endParaRPr lang="ar-SA"/>
        </a:p>
      </dgm:t>
    </dgm:pt>
    <dgm:pt modelId="{74C04CB8-25DB-184F-B8FE-262296B16937}" type="sibTrans" cxnId="{F28E6F02-1C85-5C49-AA28-4831A4E861AC}">
      <dgm:prSet/>
      <dgm:spPr/>
      <dgm:t>
        <a:bodyPr/>
        <a:lstStyle/>
        <a:p>
          <a:pPr rtl="1"/>
          <a:endParaRPr lang="ar-SA"/>
        </a:p>
      </dgm:t>
    </dgm:pt>
    <dgm:pt modelId="{D5476AF9-ECC3-E046-84F0-DF7DFFFD6583}">
      <dgm:prSet phldrT="[نص]" phldr="0"/>
      <dgm:spPr/>
      <dgm:t>
        <a:bodyPr/>
        <a:lstStyle/>
        <a:p>
          <a:pPr rtl="1"/>
          <a:endParaRPr lang="ar-SA" dirty="0"/>
        </a:p>
      </dgm:t>
    </dgm:pt>
    <dgm:pt modelId="{DFF79723-0FC3-B349-81B1-48FA1FD0B407}" type="parTrans" cxnId="{6BCCC17E-05BB-FE4B-BF6C-8497D5B811E5}">
      <dgm:prSet/>
      <dgm:spPr/>
      <dgm:t>
        <a:bodyPr/>
        <a:lstStyle/>
        <a:p>
          <a:pPr rtl="1"/>
          <a:endParaRPr lang="ar-SA"/>
        </a:p>
      </dgm:t>
    </dgm:pt>
    <dgm:pt modelId="{EC569A47-B846-9D4F-9174-FD812D4E6A65}" type="sibTrans" cxnId="{6BCCC17E-05BB-FE4B-BF6C-8497D5B811E5}">
      <dgm:prSet/>
      <dgm:spPr/>
      <dgm:t>
        <a:bodyPr/>
        <a:lstStyle/>
        <a:p>
          <a:pPr rtl="1"/>
          <a:endParaRPr lang="ar-SA"/>
        </a:p>
      </dgm:t>
    </dgm:pt>
    <dgm:pt modelId="{E0B0F91B-A07B-384D-B97F-5C0A7ADC7468}">
      <dgm:prSet phldrT="[نص]" phldr="0"/>
      <dgm:spPr/>
      <dgm:t>
        <a:bodyPr/>
        <a:lstStyle/>
        <a:p>
          <a:pPr rtl="1"/>
          <a:endParaRPr lang="ar-SA" dirty="0"/>
        </a:p>
      </dgm:t>
    </dgm:pt>
    <dgm:pt modelId="{FA916D90-3830-E74B-AE50-F24E51362A69}" type="parTrans" cxnId="{62D1F8B8-105F-444A-9A42-77B4237EFD25}">
      <dgm:prSet/>
      <dgm:spPr/>
      <dgm:t>
        <a:bodyPr/>
        <a:lstStyle/>
        <a:p>
          <a:pPr rtl="1"/>
          <a:endParaRPr lang="ar-SA"/>
        </a:p>
      </dgm:t>
    </dgm:pt>
    <dgm:pt modelId="{F4FF4070-86B0-8244-A1F8-B1E3D379B60B}" type="sibTrans" cxnId="{62D1F8B8-105F-444A-9A42-77B4237EFD25}">
      <dgm:prSet/>
      <dgm:spPr/>
      <dgm:t>
        <a:bodyPr/>
        <a:lstStyle/>
        <a:p>
          <a:pPr rtl="1"/>
          <a:endParaRPr lang="ar-SA"/>
        </a:p>
      </dgm:t>
    </dgm:pt>
    <dgm:pt modelId="{08A204E4-5252-524B-BE70-0D3FF3017169}">
      <dgm:prSet phldrT="[نص]" phldr="0"/>
      <dgm:spPr/>
      <dgm:t>
        <a:bodyPr/>
        <a:lstStyle/>
        <a:p>
          <a:pPr rtl="1"/>
          <a:endParaRPr lang="ar-SA" dirty="0"/>
        </a:p>
      </dgm:t>
    </dgm:pt>
    <dgm:pt modelId="{8FE484CE-F70A-4348-8AAD-5B70D55B1BC1}" type="parTrans" cxnId="{CD29FBF3-623F-A344-8B89-7682DAAE33EE}">
      <dgm:prSet/>
      <dgm:spPr/>
      <dgm:t>
        <a:bodyPr/>
        <a:lstStyle/>
        <a:p>
          <a:pPr rtl="1"/>
          <a:endParaRPr lang="ar-SA"/>
        </a:p>
      </dgm:t>
    </dgm:pt>
    <dgm:pt modelId="{3550B1E8-3370-804C-8855-F25D815C4ED3}" type="sibTrans" cxnId="{CD29FBF3-623F-A344-8B89-7682DAAE33EE}">
      <dgm:prSet/>
      <dgm:spPr/>
      <dgm:t>
        <a:bodyPr/>
        <a:lstStyle/>
        <a:p>
          <a:pPr rtl="1"/>
          <a:endParaRPr lang="ar-SA"/>
        </a:p>
      </dgm:t>
    </dgm:pt>
    <dgm:pt modelId="{6D8A97DF-ADE1-DB42-87EF-581789EA0656}">
      <dgm:prSet phldrT="[نص]" phldr="0"/>
      <dgm:spPr/>
      <dgm:t>
        <a:bodyPr/>
        <a:lstStyle/>
        <a:p>
          <a:pPr rtl="1"/>
          <a:endParaRPr lang="ar-SA" dirty="0"/>
        </a:p>
      </dgm:t>
    </dgm:pt>
    <dgm:pt modelId="{14681CBB-6125-5941-A249-7E020E093508}" type="parTrans" cxnId="{EAA8D5B3-0335-434A-872F-169665C0901D}">
      <dgm:prSet/>
      <dgm:spPr/>
      <dgm:t>
        <a:bodyPr/>
        <a:lstStyle/>
        <a:p>
          <a:pPr rtl="1"/>
          <a:endParaRPr lang="ar-SA"/>
        </a:p>
      </dgm:t>
    </dgm:pt>
    <dgm:pt modelId="{EA496B58-0197-0A4E-BE2F-14CDC594C12B}" type="sibTrans" cxnId="{EAA8D5B3-0335-434A-872F-169665C0901D}">
      <dgm:prSet/>
      <dgm:spPr/>
      <dgm:t>
        <a:bodyPr/>
        <a:lstStyle/>
        <a:p>
          <a:pPr rtl="1"/>
          <a:endParaRPr lang="ar-SA"/>
        </a:p>
      </dgm:t>
    </dgm:pt>
    <dgm:pt modelId="{7A31CB81-94CD-2043-A82D-D9282964A3AA}">
      <dgm:prSet/>
      <dgm:spPr/>
      <dgm:t>
        <a:bodyPr/>
        <a:lstStyle/>
        <a:p>
          <a:pPr rtl="1"/>
          <a:endParaRPr lang="ar-SA"/>
        </a:p>
      </dgm:t>
    </dgm:pt>
    <dgm:pt modelId="{537EB023-3F70-104C-B9D8-3061286E918A}" type="parTrans" cxnId="{01E8D288-3965-B94E-B4B8-EECEA27BE7C9}">
      <dgm:prSet/>
      <dgm:spPr/>
      <dgm:t>
        <a:bodyPr/>
        <a:lstStyle/>
        <a:p>
          <a:pPr rtl="1"/>
          <a:endParaRPr lang="ar-SA"/>
        </a:p>
      </dgm:t>
    </dgm:pt>
    <dgm:pt modelId="{A148C6C4-9766-6A44-88C0-D74CBC26C4AD}" type="sibTrans" cxnId="{01E8D288-3965-B94E-B4B8-EECEA27BE7C9}">
      <dgm:prSet/>
      <dgm:spPr/>
      <dgm:t>
        <a:bodyPr/>
        <a:lstStyle/>
        <a:p>
          <a:pPr rtl="1"/>
          <a:endParaRPr lang="ar-SA"/>
        </a:p>
      </dgm:t>
    </dgm:pt>
    <dgm:pt modelId="{6B09EF3A-A28F-C348-99D6-282406B471A6}" type="pres">
      <dgm:prSet presAssocID="{ABF77312-8E1A-CF49-98E2-2555B6669438}" presName="Name0" presStyleCnt="0">
        <dgm:presLayoutVars>
          <dgm:chMax/>
          <dgm:chPref/>
          <dgm:dir/>
          <dgm:animLvl val="lvl"/>
        </dgm:presLayoutVars>
      </dgm:prSet>
      <dgm:spPr/>
    </dgm:pt>
    <dgm:pt modelId="{19442456-204B-3A4B-AA1A-B29A7ECF4844}" type="pres">
      <dgm:prSet presAssocID="{BA61883E-A8FA-724D-A1BE-DEFE92AE9D11}" presName="composite" presStyleCnt="0"/>
      <dgm:spPr/>
    </dgm:pt>
    <dgm:pt modelId="{79EA3EF1-6623-3D4C-BDA4-5359C0C75742}" type="pres">
      <dgm:prSet presAssocID="{BA61883E-A8FA-724D-A1BE-DEFE92AE9D11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3F343498-CDC4-E647-9E93-2A32615D192D}" type="pres">
      <dgm:prSet presAssocID="{BA61883E-A8FA-724D-A1BE-DEFE92AE9D11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1090F48-5116-0C47-A090-7E86ABC5C5F2}" type="pres">
      <dgm:prSet presAssocID="{BA61883E-A8FA-724D-A1BE-DEFE92AE9D11}" presName="BalanceSpacing" presStyleCnt="0"/>
      <dgm:spPr/>
    </dgm:pt>
    <dgm:pt modelId="{A31E57C4-2D91-A440-BDB5-F27CAEC1CEC3}" type="pres">
      <dgm:prSet presAssocID="{BA61883E-A8FA-724D-A1BE-DEFE92AE9D11}" presName="BalanceSpacing1" presStyleCnt="0"/>
      <dgm:spPr/>
    </dgm:pt>
    <dgm:pt modelId="{082D7203-A3C6-BE47-A2B4-431917F4F935}" type="pres">
      <dgm:prSet presAssocID="{74C04CB8-25DB-184F-B8FE-262296B16937}" presName="Accent1Text" presStyleLbl="node1" presStyleIdx="1" presStyleCnt="8"/>
      <dgm:spPr/>
    </dgm:pt>
    <dgm:pt modelId="{68D3BD72-F5D5-A544-9B83-3ACF700F9CD5}" type="pres">
      <dgm:prSet presAssocID="{74C04CB8-25DB-184F-B8FE-262296B16937}" presName="spaceBetweenRectangles" presStyleCnt="0"/>
      <dgm:spPr/>
    </dgm:pt>
    <dgm:pt modelId="{B3B94EBB-8FD2-3B4C-A4A3-AFE05AC87AC5}" type="pres">
      <dgm:prSet presAssocID="{E0B0F91B-A07B-384D-B97F-5C0A7ADC7468}" presName="composite" presStyleCnt="0"/>
      <dgm:spPr/>
    </dgm:pt>
    <dgm:pt modelId="{F0FDCFCF-CAFA-5749-9A59-874AFD851198}" type="pres">
      <dgm:prSet presAssocID="{E0B0F91B-A07B-384D-B97F-5C0A7ADC7468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CCF1102E-42E6-6146-B894-7584C070BF42}" type="pres">
      <dgm:prSet presAssocID="{E0B0F91B-A07B-384D-B97F-5C0A7ADC7468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F690416-1E44-1E48-A7A5-7CB645D5B5C3}" type="pres">
      <dgm:prSet presAssocID="{E0B0F91B-A07B-384D-B97F-5C0A7ADC7468}" presName="BalanceSpacing" presStyleCnt="0"/>
      <dgm:spPr/>
    </dgm:pt>
    <dgm:pt modelId="{528D272D-CA6A-FA4F-A293-B83B6C7E6F78}" type="pres">
      <dgm:prSet presAssocID="{E0B0F91B-A07B-384D-B97F-5C0A7ADC7468}" presName="BalanceSpacing1" presStyleCnt="0"/>
      <dgm:spPr/>
    </dgm:pt>
    <dgm:pt modelId="{93440D97-51C1-5E49-B246-29BBA1FF2320}" type="pres">
      <dgm:prSet presAssocID="{F4FF4070-86B0-8244-A1F8-B1E3D379B60B}" presName="Accent1Text" presStyleLbl="node1" presStyleIdx="3" presStyleCnt="8"/>
      <dgm:spPr/>
    </dgm:pt>
    <dgm:pt modelId="{D3F82B9B-CA27-4E4F-A939-275171AAAF21}" type="pres">
      <dgm:prSet presAssocID="{F4FF4070-86B0-8244-A1F8-B1E3D379B60B}" presName="spaceBetweenRectangles" presStyleCnt="0"/>
      <dgm:spPr/>
    </dgm:pt>
    <dgm:pt modelId="{D713485D-463C-084B-B7D6-3D79A57880E8}" type="pres">
      <dgm:prSet presAssocID="{08A204E4-5252-524B-BE70-0D3FF3017169}" presName="composite" presStyleCnt="0"/>
      <dgm:spPr/>
    </dgm:pt>
    <dgm:pt modelId="{6EB7F349-92EF-3F4C-BF61-AC7F70E2D087}" type="pres">
      <dgm:prSet presAssocID="{08A204E4-5252-524B-BE70-0D3FF301716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2007BE4A-0F8D-3740-8D84-B9826E76E56A}" type="pres">
      <dgm:prSet presAssocID="{08A204E4-5252-524B-BE70-0D3FF3017169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67A2D37-31E7-9249-888B-191F4D4B8F6F}" type="pres">
      <dgm:prSet presAssocID="{08A204E4-5252-524B-BE70-0D3FF3017169}" presName="BalanceSpacing" presStyleCnt="0"/>
      <dgm:spPr/>
    </dgm:pt>
    <dgm:pt modelId="{DD615A67-FFFD-1D40-BFB4-022701DBB069}" type="pres">
      <dgm:prSet presAssocID="{08A204E4-5252-524B-BE70-0D3FF3017169}" presName="BalanceSpacing1" presStyleCnt="0"/>
      <dgm:spPr/>
    </dgm:pt>
    <dgm:pt modelId="{711BB20A-2DFF-314A-8838-D7F1D4C3DB85}" type="pres">
      <dgm:prSet presAssocID="{3550B1E8-3370-804C-8855-F25D815C4ED3}" presName="Accent1Text" presStyleLbl="node1" presStyleIdx="5" presStyleCnt="8"/>
      <dgm:spPr/>
    </dgm:pt>
    <dgm:pt modelId="{9452FE07-B232-E54F-B5E5-E0802D5E2A2B}" type="pres">
      <dgm:prSet presAssocID="{3550B1E8-3370-804C-8855-F25D815C4ED3}" presName="spaceBetweenRectangles" presStyleCnt="0"/>
      <dgm:spPr/>
    </dgm:pt>
    <dgm:pt modelId="{D3A74BDD-D69C-5443-8F5A-18E8FF08D2E4}" type="pres">
      <dgm:prSet presAssocID="{7A31CB81-94CD-2043-A82D-D9282964A3AA}" presName="composite" presStyleCnt="0"/>
      <dgm:spPr/>
    </dgm:pt>
    <dgm:pt modelId="{A0660862-B6F6-4346-90B1-FD4DF3589CA1}" type="pres">
      <dgm:prSet presAssocID="{7A31CB81-94CD-2043-A82D-D9282964A3AA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3125477F-4CC3-424F-90FC-935C51FEBBAB}" type="pres">
      <dgm:prSet presAssocID="{7A31CB81-94CD-2043-A82D-D9282964A3AA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D71130E-FD01-1F4F-BD5E-3B791AD234A5}" type="pres">
      <dgm:prSet presAssocID="{7A31CB81-94CD-2043-A82D-D9282964A3AA}" presName="BalanceSpacing" presStyleCnt="0"/>
      <dgm:spPr/>
    </dgm:pt>
    <dgm:pt modelId="{3643FFF5-4843-9D4D-906F-D8CB07A45C94}" type="pres">
      <dgm:prSet presAssocID="{7A31CB81-94CD-2043-A82D-D9282964A3AA}" presName="BalanceSpacing1" presStyleCnt="0"/>
      <dgm:spPr/>
    </dgm:pt>
    <dgm:pt modelId="{7C524157-35E7-B941-A575-38D5AEB713DC}" type="pres">
      <dgm:prSet presAssocID="{A148C6C4-9766-6A44-88C0-D74CBC26C4AD}" presName="Accent1Text" presStyleLbl="node1" presStyleIdx="7" presStyleCnt="8"/>
      <dgm:spPr/>
    </dgm:pt>
  </dgm:ptLst>
  <dgm:cxnLst>
    <dgm:cxn modelId="{B0792C01-7B1F-A042-94ED-8C76BFB65E46}" type="presOf" srcId="{74C04CB8-25DB-184F-B8FE-262296B16937}" destId="{082D7203-A3C6-BE47-A2B4-431917F4F935}" srcOrd="0" destOrd="0" presId="urn:microsoft.com/office/officeart/2008/layout/AlternatingHexagons"/>
    <dgm:cxn modelId="{F28E6F02-1C85-5C49-AA28-4831A4E861AC}" srcId="{ABF77312-8E1A-CF49-98E2-2555B6669438}" destId="{BA61883E-A8FA-724D-A1BE-DEFE92AE9D11}" srcOrd="0" destOrd="0" parTransId="{66B01C71-E6FB-A944-9C60-ECA145947F4B}" sibTransId="{74C04CB8-25DB-184F-B8FE-262296B16937}"/>
    <dgm:cxn modelId="{4ACF7D0A-C6DA-AF4E-8909-10D7962CB4D5}" type="presOf" srcId="{BA61883E-A8FA-724D-A1BE-DEFE92AE9D11}" destId="{79EA3EF1-6623-3D4C-BDA4-5359C0C75742}" srcOrd="0" destOrd="0" presId="urn:microsoft.com/office/officeart/2008/layout/AlternatingHexagons"/>
    <dgm:cxn modelId="{099B6A3D-56EC-6044-B4DD-55CD7B5003CE}" type="presOf" srcId="{6D8A97DF-ADE1-DB42-87EF-581789EA0656}" destId="{2007BE4A-0F8D-3740-8D84-B9826E76E56A}" srcOrd="0" destOrd="0" presId="urn:microsoft.com/office/officeart/2008/layout/AlternatingHexagons"/>
    <dgm:cxn modelId="{C3FD7C43-7A11-1541-ABF8-774F671C4258}" type="presOf" srcId="{08A204E4-5252-524B-BE70-0D3FF3017169}" destId="{6EB7F349-92EF-3F4C-BF61-AC7F70E2D087}" srcOrd="0" destOrd="0" presId="urn:microsoft.com/office/officeart/2008/layout/AlternatingHexagons"/>
    <dgm:cxn modelId="{FE9E8B55-C67A-204E-8828-D56A06848FFB}" type="presOf" srcId="{D5476AF9-ECC3-E046-84F0-DF7DFFFD6583}" destId="{3F343498-CDC4-E647-9E93-2A32615D192D}" srcOrd="0" destOrd="0" presId="urn:microsoft.com/office/officeart/2008/layout/AlternatingHexagons"/>
    <dgm:cxn modelId="{CC4F7F57-E443-A142-AE1F-9258895DEEBE}" type="presOf" srcId="{ABF77312-8E1A-CF49-98E2-2555B6669438}" destId="{6B09EF3A-A28F-C348-99D6-282406B471A6}" srcOrd="0" destOrd="0" presId="urn:microsoft.com/office/officeart/2008/layout/AlternatingHexagons"/>
    <dgm:cxn modelId="{E274D167-59DE-7340-B015-B349D37388B8}" type="presOf" srcId="{F4FF4070-86B0-8244-A1F8-B1E3D379B60B}" destId="{93440D97-51C1-5E49-B246-29BBA1FF2320}" srcOrd="0" destOrd="0" presId="urn:microsoft.com/office/officeart/2008/layout/AlternatingHexagons"/>
    <dgm:cxn modelId="{855C6F79-2A30-BF46-B85D-AC49B2DFAB78}" type="presOf" srcId="{E0B0F91B-A07B-384D-B97F-5C0A7ADC7468}" destId="{F0FDCFCF-CAFA-5749-9A59-874AFD851198}" srcOrd="0" destOrd="0" presId="urn:microsoft.com/office/officeart/2008/layout/AlternatingHexagons"/>
    <dgm:cxn modelId="{6BCCC17E-05BB-FE4B-BF6C-8497D5B811E5}" srcId="{BA61883E-A8FA-724D-A1BE-DEFE92AE9D11}" destId="{D5476AF9-ECC3-E046-84F0-DF7DFFFD6583}" srcOrd="0" destOrd="0" parTransId="{DFF79723-0FC3-B349-81B1-48FA1FD0B407}" sibTransId="{EC569A47-B846-9D4F-9174-FD812D4E6A65}"/>
    <dgm:cxn modelId="{01E8D288-3965-B94E-B4B8-EECEA27BE7C9}" srcId="{ABF77312-8E1A-CF49-98E2-2555B6669438}" destId="{7A31CB81-94CD-2043-A82D-D9282964A3AA}" srcOrd="3" destOrd="0" parTransId="{537EB023-3F70-104C-B9D8-3061286E918A}" sibTransId="{A148C6C4-9766-6A44-88C0-D74CBC26C4AD}"/>
    <dgm:cxn modelId="{EAA8D5B3-0335-434A-872F-169665C0901D}" srcId="{08A204E4-5252-524B-BE70-0D3FF3017169}" destId="{6D8A97DF-ADE1-DB42-87EF-581789EA0656}" srcOrd="0" destOrd="0" parTransId="{14681CBB-6125-5941-A249-7E020E093508}" sibTransId="{EA496B58-0197-0A4E-BE2F-14CDC594C12B}"/>
    <dgm:cxn modelId="{62D1F8B8-105F-444A-9A42-77B4237EFD25}" srcId="{ABF77312-8E1A-CF49-98E2-2555B6669438}" destId="{E0B0F91B-A07B-384D-B97F-5C0A7ADC7468}" srcOrd="1" destOrd="0" parTransId="{FA916D90-3830-E74B-AE50-F24E51362A69}" sibTransId="{F4FF4070-86B0-8244-A1F8-B1E3D379B60B}"/>
    <dgm:cxn modelId="{17FED9E1-0E6B-D74E-8E69-9563C398C348}" type="presOf" srcId="{3550B1E8-3370-804C-8855-F25D815C4ED3}" destId="{711BB20A-2DFF-314A-8838-D7F1D4C3DB85}" srcOrd="0" destOrd="0" presId="urn:microsoft.com/office/officeart/2008/layout/AlternatingHexagons"/>
    <dgm:cxn modelId="{2D0767E4-D9E0-934C-A234-C430D2AD0F52}" type="presOf" srcId="{7A31CB81-94CD-2043-A82D-D9282964A3AA}" destId="{A0660862-B6F6-4346-90B1-FD4DF3589CA1}" srcOrd="0" destOrd="0" presId="urn:microsoft.com/office/officeart/2008/layout/AlternatingHexagons"/>
    <dgm:cxn modelId="{FBBB78E7-EDA7-5448-AE63-7EF26CCCC50E}" type="presOf" srcId="{A148C6C4-9766-6A44-88C0-D74CBC26C4AD}" destId="{7C524157-35E7-B941-A575-38D5AEB713DC}" srcOrd="0" destOrd="0" presId="urn:microsoft.com/office/officeart/2008/layout/AlternatingHexagons"/>
    <dgm:cxn modelId="{CD29FBF3-623F-A344-8B89-7682DAAE33EE}" srcId="{ABF77312-8E1A-CF49-98E2-2555B6669438}" destId="{08A204E4-5252-524B-BE70-0D3FF3017169}" srcOrd="2" destOrd="0" parTransId="{8FE484CE-F70A-4348-8AAD-5B70D55B1BC1}" sibTransId="{3550B1E8-3370-804C-8855-F25D815C4ED3}"/>
    <dgm:cxn modelId="{1C78FEF9-6024-7E48-BBDF-8F888FAC655B}" type="presParOf" srcId="{6B09EF3A-A28F-C348-99D6-282406B471A6}" destId="{19442456-204B-3A4B-AA1A-B29A7ECF4844}" srcOrd="0" destOrd="0" presId="urn:microsoft.com/office/officeart/2008/layout/AlternatingHexagons"/>
    <dgm:cxn modelId="{C4FC2912-E802-644E-8897-953ED8CB515A}" type="presParOf" srcId="{19442456-204B-3A4B-AA1A-B29A7ECF4844}" destId="{79EA3EF1-6623-3D4C-BDA4-5359C0C75742}" srcOrd="0" destOrd="0" presId="urn:microsoft.com/office/officeart/2008/layout/AlternatingHexagons"/>
    <dgm:cxn modelId="{4429048D-33A4-E04F-B874-DE422E37C836}" type="presParOf" srcId="{19442456-204B-3A4B-AA1A-B29A7ECF4844}" destId="{3F343498-CDC4-E647-9E93-2A32615D192D}" srcOrd="1" destOrd="0" presId="urn:microsoft.com/office/officeart/2008/layout/AlternatingHexagons"/>
    <dgm:cxn modelId="{BCC86322-C6F1-EF44-9FB0-110BE32C2DDE}" type="presParOf" srcId="{19442456-204B-3A4B-AA1A-B29A7ECF4844}" destId="{A1090F48-5116-0C47-A090-7E86ABC5C5F2}" srcOrd="2" destOrd="0" presId="urn:microsoft.com/office/officeart/2008/layout/AlternatingHexagons"/>
    <dgm:cxn modelId="{BEA10E3E-7C84-1343-8E64-982F62E4DFB7}" type="presParOf" srcId="{19442456-204B-3A4B-AA1A-B29A7ECF4844}" destId="{A31E57C4-2D91-A440-BDB5-F27CAEC1CEC3}" srcOrd="3" destOrd="0" presId="urn:microsoft.com/office/officeart/2008/layout/AlternatingHexagons"/>
    <dgm:cxn modelId="{B407E7C5-A6D5-384B-9BFE-9A3E78F9C489}" type="presParOf" srcId="{19442456-204B-3A4B-AA1A-B29A7ECF4844}" destId="{082D7203-A3C6-BE47-A2B4-431917F4F935}" srcOrd="4" destOrd="0" presId="urn:microsoft.com/office/officeart/2008/layout/AlternatingHexagons"/>
    <dgm:cxn modelId="{1EAB95C7-3C00-1945-8B7D-D9D51590221C}" type="presParOf" srcId="{6B09EF3A-A28F-C348-99D6-282406B471A6}" destId="{68D3BD72-F5D5-A544-9B83-3ACF700F9CD5}" srcOrd="1" destOrd="0" presId="urn:microsoft.com/office/officeart/2008/layout/AlternatingHexagons"/>
    <dgm:cxn modelId="{83C88413-CFAD-1F43-A0D5-84DD9F430CA1}" type="presParOf" srcId="{6B09EF3A-A28F-C348-99D6-282406B471A6}" destId="{B3B94EBB-8FD2-3B4C-A4A3-AFE05AC87AC5}" srcOrd="2" destOrd="0" presId="urn:microsoft.com/office/officeart/2008/layout/AlternatingHexagons"/>
    <dgm:cxn modelId="{4F2DE1D7-FE5C-954C-8497-DE207BED1CFF}" type="presParOf" srcId="{B3B94EBB-8FD2-3B4C-A4A3-AFE05AC87AC5}" destId="{F0FDCFCF-CAFA-5749-9A59-874AFD851198}" srcOrd="0" destOrd="0" presId="urn:microsoft.com/office/officeart/2008/layout/AlternatingHexagons"/>
    <dgm:cxn modelId="{60F631A4-2642-7F42-8143-74560DAD7A73}" type="presParOf" srcId="{B3B94EBB-8FD2-3B4C-A4A3-AFE05AC87AC5}" destId="{CCF1102E-42E6-6146-B894-7584C070BF42}" srcOrd="1" destOrd="0" presId="urn:microsoft.com/office/officeart/2008/layout/AlternatingHexagons"/>
    <dgm:cxn modelId="{F3E8B762-FF8C-6444-981B-C5A4608171BC}" type="presParOf" srcId="{B3B94EBB-8FD2-3B4C-A4A3-AFE05AC87AC5}" destId="{6F690416-1E44-1E48-A7A5-7CB645D5B5C3}" srcOrd="2" destOrd="0" presId="urn:microsoft.com/office/officeart/2008/layout/AlternatingHexagons"/>
    <dgm:cxn modelId="{2391BE4F-19CC-5E4C-9E0B-C6DF4E695D38}" type="presParOf" srcId="{B3B94EBB-8FD2-3B4C-A4A3-AFE05AC87AC5}" destId="{528D272D-CA6A-FA4F-A293-B83B6C7E6F78}" srcOrd="3" destOrd="0" presId="urn:microsoft.com/office/officeart/2008/layout/AlternatingHexagons"/>
    <dgm:cxn modelId="{85CF5079-3635-674E-889C-1A23F66B3EAA}" type="presParOf" srcId="{B3B94EBB-8FD2-3B4C-A4A3-AFE05AC87AC5}" destId="{93440D97-51C1-5E49-B246-29BBA1FF2320}" srcOrd="4" destOrd="0" presId="urn:microsoft.com/office/officeart/2008/layout/AlternatingHexagons"/>
    <dgm:cxn modelId="{C81B3076-BEE2-E140-8C6A-9EBD1AB318A5}" type="presParOf" srcId="{6B09EF3A-A28F-C348-99D6-282406B471A6}" destId="{D3F82B9B-CA27-4E4F-A939-275171AAAF21}" srcOrd="3" destOrd="0" presId="urn:microsoft.com/office/officeart/2008/layout/AlternatingHexagons"/>
    <dgm:cxn modelId="{FC3061F3-933A-4044-8A19-B1C3858F294B}" type="presParOf" srcId="{6B09EF3A-A28F-C348-99D6-282406B471A6}" destId="{D713485D-463C-084B-B7D6-3D79A57880E8}" srcOrd="4" destOrd="0" presId="urn:microsoft.com/office/officeart/2008/layout/AlternatingHexagons"/>
    <dgm:cxn modelId="{9C8B987C-E818-BD47-B1F0-706484CEAD20}" type="presParOf" srcId="{D713485D-463C-084B-B7D6-3D79A57880E8}" destId="{6EB7F349-92EF-3F4C-BF61-AC7F70E2D087}" srcOrd="0" destOrd="0" presId="urn:microsoft.com/office/officeart/2008/layout/AlternatingHexagons"/>
    <dgm:cxn modelId="{348C8D58-8036-3F4A-8F37-1CC569A4FA81}" type="presParOf" srcId="{D713485D-463C-084B-B7D6-3D79A57880E8}" destId="{2007BE4A-0F8D-3740-8D84-B9826E76E56A}" srcOrd="1" destOrd="0" presId="urn:microsoft.com/office/officeart/2008/layout/AlternatingHexagons"/>
    <dgm:cxn modelId="{06F8C784-6F26-5640-8FD8-76FBEBC2FD5E}" type="presParOf" srcId="{D713485D-463C-084B-B7D6-3D79A57880E8}" destId="{867A2D37-31E7-9249-888B-191F4D4B8F6F}" srcOrd="2" destOrd="0" presId="urn:microsoft.com/office/officeart/2008/layout/AlternatingHexagons"/>
    <dgm:cxn modelId="{58EE609D-4DE3-9642-8E90-9A081CB520A8}" type="presParOf" srcId="{D713485D-463C-084B-B7D6-3D79A57880E8}" destId="{DD615A67-FFFD-1D40-BFB4-022701DBB069}" srcOrd="3" destOrd="0" presId="urn:microsoft.com/office/officeart/2008/layout/AlternatingHexagons"/>
    <dgm:cxn modelId="{23E19B8C-9667-B748-BFCE-C42E6FC65E97}" type="presParOf" srcId="{D713485D-463C-084B-B7D6-3D79A57880E8}" destId="{711BB20A-2DFF-314A-8838-D7F1D4C3DB85}" srcOrd="4" destOrd="0" presId="urn:microsoft.com/office/officeart/2008/layout/AlternatingHexagons"/>
    <dgm:cxn modelId="{E017A744-4D62-B343-A940-5785617A756C}" type="presParOf" srcId="{6B09EF3A-A28F-C348-99D6-282406B471A6}" destId="{9452FE07-B232-E54F-B5E5-E0802D5E2A2B}" srcOrd="5" destOrd="0" presId="urn:microsoft.com/office/officeart/2008/layout/AlternatingHexagons"/>
    <dgm:cxn modelId="{FBDA3967-4CC0-8847-9E13-AEDEA10934B9}" type="presParOf" srcId="{6B09EF3A-A28F-C348-99D6-282406B471A6}" destId="{D3A74BDD-D69C-5443-8F5A-18E8FF08D2E4}" srcOrd="6" destOrd="0" presId="urn:microsoft.com/office/officeart/2008/layout/AlternatingHexagons"/>
    <dgm:cxn modelId="{2F7EDA48-BE33-CB46-B948-EEEF980EEF7C}" type="presParOf" srcId="{D3A74BDD-D69C-5443-8F5A-18E8FF08D2E4}" destId="{A0660862-B6F6-4346-90B1-FD4DF3589CA1}" srcOrd="0" destOrd="0" presId="urn:microsoft.com/office/officeart/2008/layout/AlternatingHexagons"/>
    <dgm:cxn modelId="{85EC1403-891A-E347-8179-500B3E9C2A81}" type="presParOf" srcId="{D3A74BDD-D69C-5443-8F5A-18E8FF08D2E4}" destId="{3125477F-4CC3-424F-90FC-935C51FEBBAB}" srcOrd="1" destOrd="0" presId="urn:microsoft.com/office/officeart/2008/layout/AlternatingHexagons"/>
    <dgm:cxn modelId="{20C75CFD-CC6C-7D44-B931-C05D3EB9DD97}" type="presParOf" srcId="{D3A74BDD-D69C-5443-8F5A-18E8FF08D2E4}" destId="{FD71130E-FD01-1F4F-BD5E-3B791AD234A5}" srcOrd="2" destOrd="0" presId="urn:microsoft.com/office/officeart/2008/layout/AlternatingHexagons"/>
    <dgm:cxn modelId="{58B10EF5-55BA-F34D-97ED-0080C0F63E50}" type="presParOf" srcId="{D3A74BDD-D69C-5443-8F5A-18E8FF08D2E4}" destId="{3643FFF5-4843-9D4D-906F-D8CB07A45C94}" srcOrd="3" destOrd="0" presId="urn:microsoft.com/office/officeart/2008/layout/AlternatingHexagons"/>
    <dgm:cxn modelId="{5BA551C0-60D3-CB4F-B404-CC46236396A4}" type="presParOf" srcId="{D3A74BDD-D69C-5443-8F5A-18E8FF08D2E4}" destId="{7C524157-35E7-B941-A575-38D5AEB713D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6EA8D2-ACFE-EB4D-B648-7BD901B47768}" type="doc">
      <dgm:prSet loTypeId="urn:microsoft.com/office/officeart/2005/8/layout/matrix1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721829DA-8A72-6E42-9BA2-76FD614C6B4A}">
      <dgm:prSet phldrT="[نص]" phldr="0"/>
      <dgm:spPr/>
      <dgm:t>
        <a:bodyPr/>
        <a:lstStyle/>
        <a:p>
          <a:pPr rtl="1"/>
          <a:endParaRPr lang="ar-SA" dirty="0"/>
        </a:p>
      </dgm:t>
    </dgm:pt>
    <dgm:pt modelId="{60B29E4F-EAA7-8840-B391-C78D4AFEC7E3}" type="parTrans" cxnId="{AAE96467-E63A-414C-9283-48A251677879}">
      <dgm:prSet/>
      <dgm:spPr/>
      <dgm:t>
        <a:bodyPr/>
        <a:lstStyle/>
        <a:p>
          <a:pPr rtl="1"/>
          <a:endParaRPr lang="ar-SA"/>
        </a:p>
      </dgm:t>
    </dgm:pt>
    <dgm:pt modelId="{A116F4A2-5EC7-9D4F-8FAD-A6A7C9182144}" type="sibTrans" cxnId="{AAE96467-E63A-414C-9283-48A251677879}">
      <dgm:prSet/>
      <dgm:spPr/>
      <dgm:t>
        <a:bodyPr/>
        <a:lstStyle/>
        <a:p>
          <a:pPr rtl="1"/>
          <a:endParaRPr lang="ar-SA"/>
        </a:p>
      </dgm:t>
    </dgm:pt>
    <dgm:pt modelId="{74C8C89F-319A-444B-9980-18CDC4A12EFE}">
      <dgm:prSet phldrT="[نص]" phldr="0"/>
      <dgm:spPr/>
      <dgm:t>
        <a:bodyPr/>
        <a:lstStyle/>
        <a:p>
          <a:pPr rtl="1"/>
          <a:endParaRPr lang="ar-SA" dirty="0"/>
        </a:p>
      </dgm:t>
    </dgm:pt>
    <dgm:pt modelId="{1587BD71-CF49-C84F-A632-EA4B6F148A64}" type="parTrans" cxnId="{5BFB28A2-8E82-0F41-A2B5-F4DE529A9FB9}">
      <dgm:prSet/>
      <dgm:spPr/>
      <dgm:t>
        <a:bodyPr/>
        <a:lstStyle/>
        <a:p>
          <a:pPr rtl="1"/>
          <a:endParaRPr lang="ar-SA"/>
        </a:p>
      </dgm:t>
    </dgm:pt>
    <dgm:pt modelId="{A5CE09DA-A660-C94B-8722-D223016A5DD9}" type="sibTrans" cxnId="{5BFB28A2-8E82-0F41-A2B5-F4DE529A9FB9}">
      <dgm:prSet/>
      <dgm:spPr/>
      <dgm:t>
        <a:bodyPr/>
        <a:lstStyle/>
        <a:p>
          <a:pPr rtl="1"/>
          <a:endParaRPr lang="ar-SA"/>
        </a:p>
      </dgm:t>
    </dgm:pt>
    <dgm:pt modelId="{E77AF79C-94B8-0F4A-A944-E53B437B0FA8}">
      <dgm:prSet phldrT="[نص]" phldr="0"/>
      <dgm:spPr/>
      <dgm:t>
        <a:bodyPr/>
        <a:lstStyle/>
        <a:p>
          <a:pPr rtl="1"/>
          <a:endParaRPr lang="ar-SA" dirty="0"/>
        </a:p>
      </dgm:t>
    </dgm:pt>
    <dgm:pt modelId="{44D9E500-D20D-5246-98F1-3252E44C5167}" type="parTrans" cxnId="{88E17C2A-98D0-BC43-B302-220D3E8A4A9F}">
      <dgm:prSet/>
      <dgm:spPr/>
      <dgm:t>
        <a:bodyPr/>
        <a:lstStyle/>
        <a:p>
          <a:pPr rtl="1"/>
          <a:endParaRPr lang="ar-SA"/>
        </a:p>
      </dgm:t>
    </dgm:pt>
    <dgm:pt modelId="{4C9D8091-93E1-3B45-8087-1699B33407E4}" type="sibTrans" cxnId="{88E17C2A-98D0-BC43-B302-220D3E8A4A9F}">
      <dgm:prSet/>
      <dgm:spPr/>
      <dgm:t>
        <a:bodyPr/>
        <a:lstStyle/>
        <a:p>
          <a:pPr rtl="1"/>
          <a:endParaRPr lang="ar-SA"/>
        </a:p>
      </dgm:t>
    </dgm:pt>
    <dgm:pt modelId="{7A8DA83C-F921-7F4A-AC2A-F057E16F8F69}" type="pres">
      <dgm:prSet presAssocID="{B06EA8D2-ACFE-EB4D-B648-7BD901B4776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457BAD-9B2A-4247-9612-683CFA95B978}" type="pres">
      <dgm:prSet presAssocID="{B06EA8D2-ACFE-EB4D-B648-7BD901B47768}" presName="matrix" presStyleCnt="0"/>
      <dgm:spPr/>
    </dgm:pt>
    <dgm:pt modelId="{F5404628-8173-6C46-8CE8-1628109A248B}" type="pres">
      <dgm:prSet presAssocID="{B06EA8D2-ACFE-EB4D-B648-7BD901B47768}" presName="tile1" presStyleLbl="node1" presStyleIdx="0" presStyleCnt="4"/>
      <dgm:spPr/>
    </dgm:pt>
    <dgm:pt modelId="{CAAEE848-5C27-4042-B055-342046EF4973}" type="pres">
      <dgm:prSet presAssocID="{B06EA8D2-ACFE-EB4D-B648-7BD901B4776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208257A-2D0C-B84F-8F8C-DFE00D87AB13}" type="pres">
      <dgm:prSet presAssocID="{B06EA8D2-ACFE-EB4D-B648-7BD901B47768}" presName="tile2" presStyleLbl="node1" presStyleIdx="1" presStyleCnt="4"/>
      <dgm:spPr/>
    </dgm:pt>
    <dgm:pt modelId="{7962F2F8-0F70-D641-AE3B-44134C5851DC}" type="pres">
      <dgm:prSet presAssocID="{B06EA8D2-ACFE-EB4D-B648-7BD901B4776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3AB9923-FCB0-5043-A7A0-17D2C9EAF0B8}" type="pres">
      <dgm:prSet presAssocID="{B06EA8D2-ACFE-EB4D-B648-7BD901B47768}" presName="tile3" presStyleLbl="node1" presStyleIdx="2" presStyleCnt="4"/>
      <dgm:spPr/>
    </dgm:pt>
    <dgm:pt modelId="{00CF3550-253D-0149-AEF5-411E2EBDB891}" type="pres">
      <dgm:prSet presAssocID="{B06EA8D2-ACFE-EB4D-B648-7BD901B4776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044292A-EE92-644C-A924-F04A5C01A77A}" type="pres">
      <dgm:prSet presAssocID="{B06EA8D2-ACFE-EB4D-B648-7BD901B47768}" presName="tile4" presStyleLbl="node1" presStyleIdx="3" presStyleCnt="4"/>
      <dgm:spPr/>
    </dgm:pt>
    <dgm:pt modelId="{58F82F8B-C41E-7A41-9124-B4E0E921D004}" type="pres">
      <dgm:prSet presAssocID="{B06EA8D2-ACFE-EB4D-B648-7BD901B4776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DBD95F8-B67F-EC4D-8A8D-318108F18A3C}" type="pres">
      <dgm:prSet presAssocID="{B06EA8D2-ACFE-EB4D-B648-7BD901B4776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88E17C2A-98D0-BC43-B302-220D3E8A4A9F}" srcId="{721829DA-8A72-6E42-9BA2-76FD614C6B4A}" destId="{E77AF79C-94B8-0F4A-A944-E53B437B0FA8}" srcOrd="1" destOrd="0" parTransId="{44D9E500-D20D-5246-98F1-3252E44C5167}" sibTransId="{4C9D8091-93E1-3B45-8087-1699B33407E4}"/>
    <dgm:cxn modelId="{77844237-354B-9142-84C0-0C2A9B5D983C}" type="presOf" srcId="{74C8C89F-319A-444B-9980-18CDC4A12EFE}" destId="{F5404628-8173-6C46-8CE8-1628109A248B}" srcOrd="0" destOrd="0" presId="urn:microsoft.com/office/officeart/2005/8/layout/matrix1"/>
    <dgm:cxn modelId="{2FDD7E52-30FE-D948-B96D-D20932FF5E1F}" type="presOf" srcId="{E77AF79C-94B8-0F4A-A944-E53B437B0FA8}" destId="{7962F2F8-0F70-D641-AE3B-44134C5851DC}" srcOrd="1" destOrd="0" presId="urn:microsoft.com/office/officeart/2005/8/layout/matrix1"/>
    <dgm:cxn modelId="{AAE96467-E63A-414C-9283-48A251677879}" srcId="{B06EA8D2-ACFE-EB4D-B648-7BD901B47768}" destId="{721829DA-8A72-6E42-9BA2-76FD614C6B4A}" srcOrd="0" destOrd="0" parTransId="{60B29E4F-EAA7-8840-B391-C78D4AFEC7E3}" sibTransId="{A116F4A2-5EC7-9D4F-8FAD-A6A7C9182144}"/>
    <dgm:cxn modelId="{5BFB28A2-8E82-0F41-A2B5-F4DE529A9FB9}" srcId="{721829DA-8A72-6E42-9BA2-76FD614C6B4A}" destId="{74C8C89F-319A-444B-9980-18CDC4A12EFE}" srcOrd="0" destOrd="0" parTransId="{1587BD71-CF49-C84F-A632-EA4B6F148A64}" sibTransId="{A5CE09DA-A660-C94B-8722-D223016A5DD9}"/>
    <dgm:cxn modelId="{431590B6-5AB8-2245-8153-47FA867EC475}" type="presOf" srcId="{74C8C89F-319A-444B-9980-18CDC4A12EFE}" destId="{CAAEE848-5C27-4042-B055-342046EF4973}" srcOrd="1" destOrd="0" presId="urn:microsoft.com/office/officeart/2005/8/layout/matrix1"/>
    <dgm:cxn modelId="{E76D75DB-5D29-9141-84EB-9B5D70D63D9A}" type="presOf" srcId="{721829DA-8A72-6E42-9BA2-76FD614C6B4A}" destId="{BDBD95F8-B67F-EC4D-8A8D-318108F18A3C}" srcOrd="0" destOrd="0" presId="urn:microsoft.com/office/officeart/2005/8/layout/matrix1"/>
    <dgm:cxn modelId="{00DF9BE9-EAB7-6842-8816-132EAC8590F8}" type="presOf" srcId="{B06EA8D2-ACFE-EB4D-B648-7BD901B47768}" destId="{7A8DA83C-F921-7F4A-AC2A-F057E16F8F69}" srcOrd="0" destOrd="0" presId="urn:microsoft.com/office/officeart/2005/8/layout/matrix1"/>
    <dgm:cxn modelId="{03345FEF-80DF-B14F-883F-E49D93319CF6}" type="presOf" srcId="{E77AF79C-94B8-0F4A-A944-E53B437B0FA8}" destId="{6208257A-2D0C-B84F-8F8C-DFE00D87AB13}" srcOrd="0" destOrd="0" presId="urn:microsoft.com/office/officeart/2005/8/layout/matrix1"/>
    <dgm:cxn modelId="{7E9733CB-0692-5A48-AB8B-A6FE8CA66DFE}" type="presParOf" srcId="{7A8DA83C-F921-7F4A-AC2A-F057E16F8F69}" destId="{BB457BAD-9B2A-4247-9612-683CFA95B978}" srcOrd="0" destOrd="0" presId="urn:microsoft.com/office/officeart/2005/8/layout/matrix1"/>
    <dgm:cxn modelId="{37A3CD42-E2B1-D64B-8C56-D9ECFE55A5C5}" type="presParOf" srcId="{BB457BAD-9B2A-4247-9612-683CFA95B978}" destId="{F5404628-8173-6C46-8CE8-1628109A248B}" srcOrd="0" destOrd="0" presId="urn:microsoft.com/office/officeart/2005/8/layout/matrix1"/>
    <dgm:cxn modelId="{5E80EBE1-55D7-7B46-8AF7-784B829DBFCF}" type="presParOf" srcId="{BB457BAD-9B2A-4247-9612-683CFA95B978}" destId="{CAAEE848-5C27-4042-B055-342046EF4973}" srcOrd="1" destOrd="0" presId="urn:microsoft.com/office/officeart/2005/8/layout/matrix1"/>
    <dgm:cxn modelId="{2D600B0D-6E47-1D4C-89DF-4D7828AF2E99}" type="presParOf" srcId="{BB457BAD-9B2A-4247-9612-683CFA95B978}" destId="{6208257A-2D0C-B84F-8F8C-DFE00D87AB13}" srcOrd="2" destOrd="0" presId="urn:microsoft.com/office/officeart/2005/8/layout/matrix1"/>
    <dgm:cxn modelId="{F150D09B-84FD-8C4B-9CEF-D2F9F852C2E0}" type="presParOf" srcId="{BB457BAD-9B2A-4247-9612-683CFA95B978}" destId="{7962F2F8-0F70-D641-AE3B-44134C5851DC}" srcOrd="3" destOrd="0" presId="urn:microsoft.com/office/officeart/2005/8/layout/matrix1"/>
    <dgm:cxn modelId="{2ACCF620-C624-6642-864D-0CD1DDA48235}" type="presParOf" srcId="{BB457BAD-9B2A-4247-9612-683CFA95B978}" destId="{63AB9923-FCB0-5043-A7A0-17D2C9EAF0B8}" srcOrd="4" destOrd="0" presId="urn:microsoft.com/office/officeart/2005/8/layout/matrix1"/>
    <dgm:cxn modelId="{4D5225C5-8DFA-954B-B40C-CFCDCFC5A623}" type="presParOf" srcId="{BB457BAD-9B2A-4247-9612-683CFA95B978}" destId="{00CF3550-253D-0149-AEF5-411E2EBDB891}" srcOrd="5" destOrd="0" presId="urn:microsoft.com/office/officeart/2005/8/layout/matrix1"/>
    <dgm:cxn modelId="{212BD46C-CA60-484A-A9C9-ED3D340E1563}" type="presParOf" srcId="{BB457BAD-9B2A-4247-9612-683CFA95B978}" destId="{1044292A-EE92-644C-A924-F04A5C01A77A}" srcOrd="6" destOrd="0" presId="urn:microsoft.com/office/officeart/2005/8/layout/matrix1"/>
    <dgm:cxn modelId="{20AA18A5-5709-C043-8684-894232241F00}" type="presParOf" srcId="{BB457BAD-9B2A-4247-9612-683CFA95B978}" destId="{58F82F8B-C41E-7A41-9124-B4E0E921D004}" srcOrd="7" destOrd="0" presId="urn:microsoft.com/office/officeart/2005/8/layout/matrix1"/>
    <dgm:cxn modelId="{D697A771-D6CE-1243-9633-BB3FEF13F83B}" type="presParOf" srcId="{7A8DA83C-F921-7F4A-AC2A-F057E16F8F69}" destId="{BDBD95F8-B67F-EC4D-8A8D-318108F18A3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A3EF1-6623-3D4C-BDA4-5359C0C75742}">
      <dsp:nvSpPr>
        <dsp:cNvPr id="0" name=""/>
        <dsp:cNvSpPr/>
      </dsp:nvSpPr>
      <dsp:spPr>
        <a:xfrm rot="5400000">
          <a:off x="1732329" y="56975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</dsp:txBody>
      <dsp:txXfrm rot="-5400000">
        <a:off x="1904998" y="135172"/>
        <a:ext cx="515535" cy="592568"/>
      </dsp:txXfrm>
    </dsp:sp>
    <dsp:sp modelId="{3F343498-CDC4-E647-9E93-2A32615D192D}">
      <dsp:nvSpPr>
        <dsp:cNvPr id="0" name=""/>
        <dsp:cNvSpPr/>
      </dsp:nvSpPr>
      <dsp:spPr>
        <a:xfrm>
          <a:off x="2559974" y="173193"/>
          <a:ext cx="960736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/>
        </a:p>
      </dsp:txBody>
      <dsp:txXfrm>
        <a:off x="2559974" y="173193"/>
        <a:ext cx="960736" cy="516524"/>
      </dsp:txXfrm>
    </dsp:sp>
    <dsp:sp modelId="{082D7203-A3C6-BE47-A2B4-431917F4F935}">
      <dsp:nvSpPr>
        <dsp:cNvPr id="0" name=""/>
        <dsp:cNvSpPr/>
      </dsp:nvSpPr>
      <dsp:spPr>
        <a:xfrm rot="5400000">
          <a:off x="923451" y="56975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 rot="-5400000">
        <a:off x="1096120" y="135172"/>
        <a:ext cx="515535" cy="592568"/>
      </dsp:txXfrm>
    </dsp:sp>
    <dsp:sp modelId="{F0FDCFCF-CAFA-5749-9A59-874AFD851198}">
      <dsp:nvSpPr>
        <dsp:cNvPr id="0" name=""/>
        <dsp:cNvSpPr/>
      </dsp:nvSpPr>
      <dsp:spPr>
        <a:xfrm rot="5400000">
          <a:off x="1326340" y="787685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</dsp:txBody>
      <dsp:txXfrm rot="-5400000">
        <a:off x="1499009" y="865882"/>
        <a:ext cx="515535" cy="592568"/>
      </dsp:txXfrm>
    </dsp:sp>
    <dsp:sp modelId="{CCF1102E-42E6-6146-B894-7584C070BF42}">
      <dsp:nvSpPr>
        <dsp:cNvPr id="0" name=""/>
        <dsp:cNvSpPr/>
      </dsp:nvSpPr>
      <dsp:spPr>
        <a:xfrm>
          <a:off x="421561" y="903903"/>
          <a:ext cx="929744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40D97-51C1-5E49-B246-29BBA1FF2320}">
      <dsp:nvSpPr>
        <dsp:cNvPr id="0" name=""/>
        <dsp:cNvSpPr/>
      </dsp:nvSpPr>
      <dsp:spPr>
        <a:xfrm rot="5400000">
          <a:off x="2135218" y="787685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 rot="-5400000">
        <a:off x="2307887" y="865882"/>
        <a:ext cx="515535" cy="592568"/>
      </dsp:txXfrm>
    </dsp:sp>
    <dsp:sp modelId="{6EB7F349-92EF-3F4C-BF61-AC7F70E2D087}">
      <dsp:nvSpPr>
        <dsp:cNvPr id="0" name=""/>
        <dsp:cNvSpPr/>
      </dsp:nvSpPr>
      <dsp:spPr>
        <a:xfrm rot="5400000">
          <a:off x="1732329" y="1518396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</dsp:txBody>
      <dsp:txXfrm rot="-5400000">
        <a:off x="1904998" y="1596593"/>
        <a:ext cx="515535" cy="592568"/>
      </dsp:txXfrm>
    </dsp:sp>
    <dsp:sp modelId="{2007BE4A-0F8D-3740-8D84-B9826E76E56A}">
      <dsp:nvSpPr>
        <dsp:cNvPr id="0" name=""/>
        <dsp:cNvSpPr/>
      </dsp:nvSpPr>
      <dsp:spPr>
        <a:xfrm>
          <a:off x="2559974" y="1634614"/>
          <a:ext cx="960736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kern="1200" dirty="0"/>
        </a:p>
      </dsp:txBody>
      <dsp:txXfrm>
        <a:off x="2559974" y="1634614"/>
        <a:ext cx="960736" cy="516524"/>
      </dsp:txXfrm>
    </dsp:sp>
    <dsp:sp modelId="{711BB20A-2DFF-314A-8838-D7F1D4C3DB85}">
      <dsp:nvSpPr>
        <dsp:cNvPr id="0" name=""/>
        <dsp:cNvSpPr/>
      </dsp:nvSpPr>
      <dsp:spPr>
        <a:xfrm rot="5400000">
          <a:off x="923451" y="1518396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 rot="-5400000">
        <a:off x="1096120" y="1596593"/>
        <a:ext cx="515535" cy="592568"/>
      </dsp:txXfrm>
    </dsp:sp>
    <dsp:sp modelId="{A0660862-B6F6-4346-90B1-FD4DF3589CA1}">
      <dsp:nvSpPr>
        <dsp:cNvPr id="0" name=""/>
        <dsp:cNvSpPr/>
      </dsp:nvSpPr>
      <dsp:spPr>
        <a:xfrm rot="5400000">
          <a:off x="1326340" y="2249106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</dsp:txBody>
      <dsp:txXfrm rot="-5400000">
        <a:off x="1499009" y="2327303"/>
        <a:ext cx="515535" cy="592568"/>
      </dsp:txXfrm>
    </dsp:sp>
    <dsp:sp modelId="{3125477F-4CC3-424F-90FC-935C51FEBBAB}">
      <dsp:nvSpPr>
        <dsp:cNvPr id="0" name=""/>
        <dsp:cNvSpPr/>
      </dsp:nvSpPr>
      <dsp:spPr>
        <a:xfrm>
          <a:off x="421561" y="2365324"/>
          <a:ext cx="929744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24157-35E7-B941-A575-38D5AEB713DC}">
      <dsp:nvSpPr>
        <dsp:cNvPr id="0" name=""/>
        <dsp:cNvSpPr/>
      </dsp:nvSpPr>
      <dsp:spPr>
        <a:xfrm rot="5400000">
          <a:off x="2135218" y="2249106"/>
          <a:ext cx="860874" cy="748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/>
        </a:p>
      </dsp:txBody>
      <dsp:txXfrm rot="-5400000">
        <a:off x="2307887" y="2327303"/>
        <a:ext cx="515535" cy="592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04628-8173-6C46-8CE8-1628109A248B}">
      <dsp:nvSpPr>
        <dsp:cNvPr id="0" name=""/>
        <dsp:cNvSpPr/>
      </dsp:nvSpPr>
      <dsp:spPr>
        <a:xfrm rot="16200000">
          <a:off x="115538" y="-115538"/>
          <a:ext cx="1321356" cy="155243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/>
        </a:p>
      </dsp:txBody>
      <dsp:txXfrm rot="5400000">
        <a:off x="0" y="0"/>
        <a:ext cx="1552433" cy="991017"/>
      </dsp:txXfrm>
    </dsp:sp>
    <dsp:sp modelId="{6208257A-2D0C-B84F-8F8C-DFE00D87AB13}">
      <dsp:nvSpPr>
        <dsp:cNvPr id="0" name=""/>
        <dsp:cNvSpPr/>
      </dsp:nvSpPr>
      <dsp:spPr>
        <a:xfrm>
          <a:off x="1552433" y="0"/>
          <a:ext cx="1552433" cy="132135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/>
        </a:p>
      </dsp:txBody>
      <dsp:txXfrm>
        <a:off x="1552433" y="0"/>
        <a:ext cx="1552433" cy="991017"/>
      </dsp:txXfrm>
    </dsp:sp>
    <dsp:sp modelId="{63AB9923-FCB0-5043-A7A0-17D2C9EAF0B8}">
      <dsp:nvSpPr>
        <dsp:cNvPr id="0" name=""/>
        <dsp:cNvSpPr/>
      </dsp:nvSpPr>
      <dsp:spPr>
        <a:xfrm rot="10800000">
          <a:off x="0" y="1321356"/>
          <a:ext cx="1552433" cy="132135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4292A-EE92-644C-A924-F04A5C01A77A}">
      <dsp:nvSpPr>
        <dsp:cNvPr id="0" name=""/>
        <dsp:cNvSpPr/>
      </dsp:nvSpPr>
      <dsp:spPr>
        <a:xfrm rot="5400000">
          <a:off x="1667971" y="1205817"/>
          <a:ext cx="1321356" cy="155243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D95F8-B67F-EC4D-8A8D-318108F18A3C}">
      <dsp:nvSpPr>
        <dsp:cNvPr id="0" name=""/>
        <dsp:cNvSpPr/>
      </dsp:nvSpPr>
      <dsp:spPr>
        <a:xfrm>
          <a:off x="1086703" y="991017"/>
          <a:ext cx="931459" cy="660678"/>
        </a:xfrm>
        <a:prstGeom prst="round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</dsp:txBody>
      <dsp:txXfrm>
        <a:off x="1118955" y="1023269"/>
        <a:ext cx="866955" cy="596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021F37-A0A7-73D8-D9F0-140B51199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87AC6BD-B3FA-58E0-71CD-46C55A239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01356B-8FE7-9F66-0B86-C8A09403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29DF1-8EBC-4AF8-476E-2024F4F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184EDC-69EE-76BA-2E2E-B350C732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06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99405C-FE00-F477-2057-46820ECC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02A5327-D695-8868-71DD-7B63B1F1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61AD21-878E-39A8-43A4-6C46E625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42A6FE-24CF-5C0E-594D-5A8A254D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704F74-7A23-3540-479D-A99DFB4E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81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027BA83-12B9-BDEF-CDA2-1E771A7CE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DA35A7-BDA0-5166-E1D5-D230CBBC4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A1A38C-2BE4-0C53-514C-FFC61C49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9D68CA-8E0B-D172-2FF3-8CCB9760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2850A5D-54C2-D7A8-29C5-0DE84C5A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371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74BC5A-9D7D-D72F-DFE9-8BA82C7B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96C8B3-E246-9DED-F698-51F7465E5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73FD0A-77CA-BBB9-36CE-A0D2B249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BC920E-D80E-A2E9-A88C-4E5C9070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5886AF-523A-B3D5-2D1F-DEE8636C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092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C8410-BD13-FABB-530E-F0A74FFC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D28CFE-602C-C03F-CA0E-23AAF513F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EC5494-9432-CD5C-E44A-F04ABF04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0DA8CB-70F2-77D1-AB0A-B278D5E4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53EE54-460B-BFBE-9E5A-5594D3F0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102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364F9D-2016-D52E-F6BC-6E28FEB7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F10908-406C-902E-5289-22A9ECEF5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BA02155-E829-B765-E876-C5DA610AC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B86EB5-89AE-9EC4-3340-871D3D9A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F1E91CE-D3DD-28EA-483A-81BA7A0D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D15FE5-7653-372D-D363-325AC095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32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87D385-4C18-45CD-4701-8C23E349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ADD61EA-E4E0-A6DB-2528-838033E3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749AFE-7619-2066-16EB-F32F006D9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3D348DB-ED2F-96FC-5B5D-071B6EC26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320366F-AA85-6BEB-2284-C563EFFF9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9EC87F4-9E87-E5A8-A45B-97345B14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78E2575-6F20-1D55-AFC2-4234B5A8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0A420BD-AEE2-F64E-D9AA-CCA3AD58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271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379FF1-3A92-FA32-16C1-1BE30A53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2B51138-FF27-1EF3-CACA-633DC40A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9946E4B-F9AE-4B17-94DE-671EEE15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2791830-E1B3-9658-4D3D-A8BF37CC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243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96A59A-E815-23D2-3AF2-70F68681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FE7E600-6022-AD25-D45F-086149FB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3747134-A26D-05CE-1DCA-4D801446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080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F339E1-9514-7F05-2484-330ABBBA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CDA4FA7-43C8-F9E7-855E-A3DDA2EF5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F6BD70C-33F0-0C38-06F2-0318F3B0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EACE86-EEC8-58E1-D95A-47304147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1065E7-A905-6898-6EAE-8DA62D92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ECF908D-CD64-F5F8-1A81-D51FC1A0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847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7151DD-4CBE-E47F-228D-0A37C133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529E150-3274-F515-C9F2-D9D4048C5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EE231B-4EB3-762A-D7B3-69CF85BC7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CF2AB8B-DE2E-B0F1-D152-A2E8DCE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23D4FD-9BB3-10E7-4620-615F1EB0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FA939E-58BF-C12F-6086-331DA068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037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18C6003-A80E-651E-87FF-3AAB6F55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F5758B8-F5AA-4EB4-B00E-6436985F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33A595-F630-6A14-E6EE-FD71D5D9D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01337-C907-6E4A-BC07-3D0A6081B331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CFE8A3-1DAC-AF10-B56E-2997B64E6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B26318-A294-B14A-C0DF-A965E27EF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2E54-2175-B443-83C0-B336973F66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66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13.png"/><Relationship Id="rId4" Type="http://schemas.openxmlformats.org/officeDocument/2006/relationships/image" Target="../media/image46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1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71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1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DD34C-006C-45A6-79CA-D135C2D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1997" y="1545024"/>
            <a:ext cx="10515600" cy="1325563"/>
          </a:xfrm>
        </p:spPr>
        <p:txBody>
          <a:bodyPr>
            <a:normAutofit/>
          </a:bodyPr>
          <a:lstStyle/>
          <a:p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ملف أوراق العمل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C16933-76AE-9F55-964D-4DD9C132A7F4}"/>
              </a:ext>
            </a:extLst>
          </p:cNvPr>
          <p:cNvSpPr/>
          <p:nvPr/>
        </p:nvSpPr>
        <p:spPr>
          <a:xfrm>
            <a:off x="1313256" y="3352229"/>
            <a:ext cx="6572815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متنوع المهارات و الأسئلة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مادة الدراسات الإسلامية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الصف الأول متوسط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الفصل الدراسي الأول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3F20E468-76C1-BDD7-A925-6D532407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47" y="2870587"/>
            <a:ext cx="3005247" cy="2875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67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27704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الفلق و الناس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7E0EC578-1ECD-F44D-4EA2-01EA0D567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30275" b="15430"/>
          <a:stretch/>
        </p:blipFill>
        <p:spPr>
          <a:xfrm>
            <a:off x="6374142" y="1507444"/>
            <a:ext cx="5069438" cy="3206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1CB9FEA4-F1CC-DB7B-680E-97C43FA1D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28139" b="10366"/>
          <a:stretch/>
        </p:blipFill>
        <p:spPr>
          <a:xfrm>
            <a:off x="748420" y="1738184"/>
            <a:ext cx="5446665" cy="4222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E22A44B4-5539-C3EB-CA36-408BF9C54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7" t="40431" r="11571" b="10366"/>
          <a:stretch/>
        </p:blipFill>
        <p:spPr>
          <a:xfrm>
            <a:off x="6802673" y="4892392"/>
            <a:ext cx="4212376" cy="166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31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94585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الإخلاص و المسد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783A4A12-AD79-D9A3-F0E9-C39DB74A9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10244" r="3390" b="12479"/>
          <a:stretch/>
        </p:blipFill>
        <p:spPr>
          <a:xfrm>
            <a:off x="6224258" y="1399045"/>
            <a:ext cx="5494950" cy="2454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7950BC06-ABB5-973D-E849-DCF4CBD16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944" b="16101"/>
          <a:stretch/>
        </p:blipFill>
        <p:spPr>
          <a:xfrm>
            <a:off x="2547545" y="1322927"/>
            <a:ext cx="3420198" cy="1849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F1C0AABF-FF63-AD60-EB23-209AEFB46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10547" r="10103" b="23950"/>
          <a:stretch/>
        </p:blipFill>
        <p:spPr>
          <a:xfrm>
            <a:off x="6826196" y="3982462"/>
            <a:ext cx="4514160" cy="2728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1BE0D09-2234-1597-36C0-006D9B77BC9C}"/>
              </a:ext>
            </a:extLst>
          </p:cNvPr>
          <p:cNvSpPr txBox="1"/>
          <p:nvPr/>
        </p:nvSpPr>
        <p:spPr>
          <a:xfrm>
            <a:off x="4741639" y="4071412"/>
            <a:ext cx="6180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800" b="1" u="sng" dirty="0"/>
              <a:t>بيني معنى ما تحته خط:</a:t>
            </a:r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2506AC68-3BA7-2309-4415-A7F296463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9641" r="6005" b="17168"/>
          <a:stretch/>
        </p:blipFill>
        <p:spPr>
          <a:xfrm>
            <a:off x="791021" y="3224979"/>
            <a:ext cx="5142871" cy="304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931A884-875E-5813-6D7C-1560752A0061}"/>
              </a:ext>
            </a:extLst>
          </p:cNvPr>
          <p:cNvSpPr txBox="1"/>
          <p:nvPr/>
        </p:nvSpPr>
        <p:spPr>
          <a:xfrm>
            <a:off x="-2908012" y="3709652"/>
            <a:ext cx="6180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800" b="1" u="sng" dirty="0"/>
              <a:t>عللي لذلك؟</a:t>
            </a:r>
          </a:p>
        </p:txBody>
      </p:sp>
    </p:spTree>
    <p:extLst>
      <p:ext uri="{BB962C8B-B14F-4D97-AF65-F5344CB8AC3E}">
        <p14:creationId xmlns:p14="http://schemas.microsoft.com/office/powerpoint/2010/main" val="429302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6556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النصر و الكافرون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9D55ED2C-98A8-A3A0-593F-89BE3EA0D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30" y="3695505"/>
            <a:ext cx="3708721" cy="2076884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DD6E63AA-B14B-E1A5-3AE2-0AB6EB23F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30" y="1399044"/>
            <a:ext cx="3708721" cy="2167416"/>
          </a:xfrm>
          <a:prstGeom prst="rect">
            <a:avLst/>
          </a:prstGeom>
        </p:spPr>
      </p:pic>
      <p:graphicFrame>
        <p:nvGraphicFramePr>
          <p:cNvPr id="6" name="جدول 10">
            <a:extLst>
              <a:ext uri="{FF2B5EF4-FFF2-40B4-BE49-F238E27FC236}">
                <a16:creationId xmlns:a16="http://schemas.microsoft.com/office/drawing/2014/main" id="{DDE70C52-E8C6-B23D-2C00-B3344B31F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87748"/>
              </p:ext>
            </p:extLst>
          </p:nvPr>
        </p:nvGraphicFramePr>
        <p:xfrm>
          <a:off x="451897" y="1359830"/>
          <a:ext cx="7459236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64809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1869731720"/>
                    </a:ext>
                  </a:extLst>
                </a:gridCol>
              </a:tblGrid>
              <a:tr h="49548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المخاطب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المقصود بالفتح؟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معنى أفواجا؟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الأمر بعبارتين في آخر السورة ما هما؟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3253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graphicFrame>
        <p:nvGraphicFramePr>
          <p:cNvPr id="14" name="جدول 10">
            <a:extLst>
              <a:ext uri="{FF2B5EF4-FFF2-40B4-BE49-F238E27FC236}">
                <a16:creationId xmlns:a16="http://schemas.microsoft.com/office/drawing/2014/main" id="{92DD82A0-102E-4497-0F01-412EEA72C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59364"/>
              </p:ext>
            </p:extLst>
          </p:nvPr>
        </p:nvGraphicFramePr>
        <p:xfrm>
          <a:off x="1597489" y="3695505"/>
          <a:ext cx="6313644" cy="26517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04548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2104548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2104548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</a:tblGrid>
              <a:tr h="94277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المخاطب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-ماهو نوع التوحيد الذي تقرره السورة؟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المسلم يتمسك بعقيدته ولا يلتفت لغيرها من المعتقدات الضالة .دللي لذلك؟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60342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pic>
        <p:nvPicPr>
          <p:cNvPr id="16" name="صورة 16">
            <a:extLst>
              <a:ext uri="{FF2B5EF4-FFF2-40B4-BE49-F238E27FC236}">
                <a16:creationId xmlns:a16="http://schemas.microsoft.com/office/drawing/2014/main" id="{60B9F50E-578B-3814-B3F8-5A887011F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897" y="3566460"/>
            <a:ext cx="754455" cy="1025276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A6E85AE-1C9E-E342-5495-50C912FE05B5}"/>
              </a:ext>
            </a:extLst>
          </p:cNvPr>
          <p:cNvSpPr/>
          <p:nvPr/>
        </p:nvSpPr>
        <p:spPr>
          <a:xfrm>
            <a:off x="124749" y="4709983"/>
            <a:ext cx="1471963" cy="12700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السورة التي نبأت بقرب أجل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الرسول صلى الله عليه وسلم ؟</a:t>
            </a:r>
          </a:p>
        </p:txBody>
      </p:sp>
    </p:spTree>
    <p:extLst>
      <p:ext uri="{BB962C8B-B14F-4D97-AF65-F5344CB8AC3E}">
        <p14:creationId xmlns:p14="http://schemas.microsoft.com/office/powerpoint/2010/main" val="257343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E5EC1BD-4636-ACBA-8A0B-CAC3C8277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237460"/>
              </p:ext>
            </p:extLst>
          </p:nvPr>
        </p:nvGraphicFramePr>
        <p:xfrm>
          <a:off x="1366321" y="190972"/>
          <a:ext cx="10515597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99565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111864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902919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549837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الكوثر و الماعون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5173D40D-F61F-5D69-DE56-2BF570148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08DB196F-3BE1-921B-782D-2AB6B97B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20" y="1334996"/>
            <a:ext cx="3643716" cy="2131698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AC87DB33-350B-BC5C-E2BF-8F7907393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20" y="3781769"/>
            <a:ext cx="3659698" cy="2555657"/>
          </a:xfrm>
          <a:prstGeom prst="rect">
            <a:avLst/>
          </a:prstGeom>
        </p:spPr>
      </p:pic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421BB402-2438-86A4-A873-CAA246DF3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916650"/>
              </p:ext>
            </p:extLst>
          </p:nvPr>
        </p:nvGraphicFramePr>
        <p:xfrm>
          <a:off x="602789" y="1477219"/>
          <a:ext cx="7459235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91847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1491847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1491847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  <a:gridCol w="1491847">
                  <a:extLst>
                    <a:ext uri="{9D8B030D-6E8A-4147-A177-3AD203B41FA5}">
                      <a16:colId xmlns:a16="http://schemas.microsoft.com/office/drawing/2014/main" val="1869731720"/>
                    </a:ext>
                  </a:extLst>
                </a:gridCol>
                <a:gridCol w="1491847">
                  <a:extLst>
                    <a:ext uri="{9D8B030D-6E8A-4147-A177-3AD203B41FA5}">
                      <a16:colId xmlns:a16="http://schemas.microsoft.com/office/drawing/2014/main" val="1653251933"/>
                    </a:ext>
                  </a:extLst>
                </a:gridCol>
              </a:tblGrid>
              <a:tr h="49548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المخاطب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المقصود بالكوثر؟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عددي أوصافه؟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الأمر بعبادتين في آخر السورة ما هما؟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معنى الأبتر؟ ومن المقصود؟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3253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12BB5D24-6940-0714-FC96-A7C777110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87466"/>
              </p:ext>
            </p:extLst>
          </p:nvPr>
        </p:nvGraphicFramePr>
        <p:xfrm>
          <a:off x="602787" y="3959986"/>
          <a:ext cx="7459236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64809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  <a:gridCol w="1864809">
                  <a:extLst>
                    <a:ext uri="{9D8B030D-6E8A-4147-A177-3AD203B41FA5}">
                      <a16:colId xmlns:a16="http://schemas.microsoft.com/office/drawing/2014/main" val="1869731720"/>
                    </a:ext>
                  </a:extLst>
                </a:gridCol>
              </a:tblGrid>
              <a:tr h="49548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معنى الدين؟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عددي صفات المكذبين في السورة؟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معنى : (ويل)؟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ماهي صفات  المصلين المذمومين في السورة؟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3253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pic>
        <p:nvPicPr>
          <p:cNvPr id="14" name="صورة 14">
            <a:extLst>
              <a:ext uri="{FF2B5EF4-FFF2-40B4-BE49-F238E27FC236}">
                <a16:creationId xmlns:a16="http://schemas.microsoft.com/office/drawing/2014/main" id="{082D8AB7-1A61-6AD6-C212-3B3E6B1FA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9" y="3466694"/>
            <a:ext cx="687739" cy="687739"/>
          </a:xfrm>
          <a:prstGeom prst="rect">
            <a:avLst/>
          </a:prstGeom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326AB2CB-D4C2-977D-458B-97E6E1707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4" y="3331890"/>
            <a:ext cx="780861" cy="780861"/>
          </a:xfrm>
          <a:prstGeom prst="rect">
            <a:avLst/>
          </a:prstGeom>
        </p:spPr>
      </p:pic>
      <p:pic>
        <p:nvPicPr>
          <p:cNvPr id="16" name="صورة 16">
            <a:extLst>
              <a:ext uri="{FF2B5EF4-FFF2-40B4-BE49-F238E27FC236}">
                <a16:creationId xmlns:a16="http://schemas.microsoft.com/office/drawing/2014/main" id="{D13FFFF9-2B8D-22D2-FB01-C92EAF396E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9" b="35590"/>
          <a:stretch/>
        </p:blipFill>
        <p:spPr>
          <a:xfrm>
            <a:off x="275300" y="3466694"/>
            <a:ext cx="1025103" cy="5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BE09F0F-6C52-4BEF-5427-997661AFA7B2}"/>
              </a:ext>
            </a:extLst>
          </p:cNvPr>
          <p:cNvSpPr/>
          <p:nvPr/>
        </p:nvSpPr>
        <p:spPr>
          <a:xfrm>
            <a:off x="6575518" y="3433852"/>
            <a:ext cx="5456472" cy="314582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-امتن الله على قريش بثلاث نعم عظيمات ذكرت في السورة .أذكريها؟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32171166-81F0-4AD9-EBAA-3341CA48E5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981401"/>
              </p:ext>
            </p:extLst>
          </p:nvPr>
        </p:nvGraphicFramePr>
        <p:xfrm>
          <a:off x="2992672" y="178397"/>
          <a:ext cx="8977265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70370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5499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2454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9401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قريش و الفيل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658E3883-D3F2-3F12-A41F-51D91B07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4" y="178397"/>
            <a:ext cx="1854324" cy="128624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826C4DBA-A6BD-64A4-7A77-C45858A05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4" y="1424623"/>
            <a:ext cx="2366661" cy="2153672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3242DE3D-90A8-64FD-93E3-BE0012E7F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34" y="4181725"/>
            <a:ext cx="1352480" cy="799519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37D8070-A607-B6C9-03A4-637FB89290E7}"/>
              </a:ext>
            </a:extLst>
          </p:cNvPr>
          <p:cNvSpPr/>
          <p:nvPr/>
        </p:nvSpPr>
        <p:spPr>
          <a:xfrm>
            <a:off x="7472658" y="1433007"/>
            <a:ext cx="2263367" cy="4214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سورة قريش 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8892D1D-6F86-E885-59E2-8F389A7A9439}"/>
              </a:ext>
            </a:extLst>
          </p:cNvPr>
          <p:cNvSpPr/>
          <p:nvPr/>
        </p:nvSpPr>
        <p:spPr>
          <a:xfrm>
            <a:off x="10284924" y="2080956"/>
            <a:ext cx="1685013" cy="1156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معنى : (لإيلاف)؟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46325DD5-99CC-BD70-26C8-572F1EF4E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90" y="4766541"/>
            <a:ext cx="1005721" cy="1076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C6456424-9203-3AF4-261F-033E39064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31" y="5776403"/>
            <a:ext cx="832486" cy="80327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60EEF9E-1ADE-553E-9C76-5419BE4DBCC1}"/>
              </a:ext>
            </a:extLst>
          </p:cNvPr>
          <p:cNvSpPr/>
          <p:nvPr/>
        </p:nvSpPr>
        <p:spPr>
          <a:xfrm>
            <a:off x="2455976" y="1433298"/>
            <a:ext cx="2263367" cy="4212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سورة الفيل </a:t>
            </a:r>
          </a:p>
        </p:txBody>
      </p:sp>
      <p:pic>
        <p:nvPicPr>
          <p:cNvPr id="10" name="صورة 11">
            <a:extLst>
              <a:ext uri="{FF2B5EF4-FFF2-40B4-BE49-F238E27FC236}">
                <a16:creationId xmlns:a16="http://schemas.microsoft.com/office/drawing/2014/main" id="{421754D7-6EC5-40EA-6C77-E03702ED4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5" y="2082796"/>
            <a:ext cx="2245725" cy="1026607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EF865B11-557C-0DDB-75C6-72142C0CA916}"/>
              </a:ext>
            </a:extLst>
          </p:cNvPr>
          <p:cNvSpPr/>
          <p:nvPr/>
        </p:nvSpPr>
        <p:spPr>
          <a:xfrm>
            <a:off x="549798" y="1471021"/>
            <a:ext cx="1685013" cy="1584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من هو الذي أراد هدم الكعبة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63B18656-182F-26F0-B00A-5735EB81DEE6}"/>
              </a:ext>
            </a:extLst>
          </p:cNvPr>
          <p:cNvSpPr/>
          <p:nvPr/>
        </p:nvSpPr>
        <p:spPr>
          <a:xfrm>
            <a:off x="-9185328" y="861086"/>
            <a:ext cx="1685013" cy="1584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من هو الذي أراد هدم الكعبة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0B1973C-5026-B551-2D39-5DF05F0C811A}"/>
              </a:ext>
            </a:extLst>
          </p:cNvPr>
          <p:cNvSpPr/>
          <p:nvPr/>
        </p:nvSpPr>
        <p:spPr>
          <a:xfrm>
            <a:off x="567852" y="3207332"/>
            <a:ext cx="3366742" cy="1584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كانت عقوبته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6D724C1D-C4AB-598F-19E9-FD0F8C96CE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6"/>
          <a:stretch/>
        </p:blipFill>
        <p:spPr>
          <a:xfrm>
            <a:off x="4224950" y="3861554"/>
            <a:ext cx="2060212" cy="2417975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72433C45-E98A-8B57-4356-4F58FA4ED785}"/>
              </a:ext>
            </a:extLst>
          </p:cNvPr>
          <p:cNvSpPr/>
          <p:nvPr/>
        </p:nvSpPr>
        <p:spPr>
          <a:xfrm>
            <a:off x="549797" y="4981244"/>
            <a:ext cx="3455650" cy="15845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صفي حالهم بعد إنزال العقوبة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AEBA928E-6B7D-FF6F-6814-46EFDFBFB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40" y="1497139"/>
            <a:ext cx="1131683" cy="1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88A4EF08-8580-C303-7E65-51AF247D1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916487"/>
              </p:ext>
            </p:extLst>
          </p:nvPr>
        </p:nvGraphicFramePr>
        <p:xfrm>
          <a:off x="2766336" y="367152"/>
          <a:ext cx="8977265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70370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5499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2454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9401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الهمزة و العصر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40036870-3ED2-6761-2053-43422D88F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4" y="178397"/>
            <a:ext cx="1854324" cy="1286247"/>
          </a:xfrm>
          <a:prstGeom prst="rect">
            <a:avLst/>
          </a:prstGeom>
        </p:spPr>
      </p:pic>
      <p:pic>
        <p:nvPicPr>
          <p:cNvPr id="11" name="صورة 16">
            <a:extLst>
              <a:ext uri="{FF2B5EF4-FFF2-40B4-BE49-F238E27FC236}">
                <a16:creationId xmlns:a16="http://schemas.microsoft.com/office/drawing/2014/main" id="{E9C8EF15-9827-39AD-333F-5BB585DAF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9" b="35590"/>
          <a:stretch/>
        </p:blipFill>
        <p:spPr>
          <a:xfrm>
            <a:off x="5726255" y="1612439"/>
            <a:ext cx="1541559" cy="846276"/>
          </a:xfrm>
          <a:prstGeom prst="rect">
            <a:avLst/>
          </a:prstGeom>
        </p:spPr>
      </p:pic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C439C4EF-4705-5564-2224-1A23884BF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57706"/>
              </p:ext>
            </p:extLst>
          </p:nvPr>
        </p:nvGraphicFramePr>
        <p:xfrm>
          <a:off x="7858910" y="1653238"/>
          <a:ext cx="3658354" cy="22250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29177">
                  <a:extLst>
                    <a:ext uri="{9D8B030D-6E8A-4147-A177-3AD203B41FA5}">
                      <a16:colId xmlns:a16="http://schemas.microsoft.com/office/drawing/2014/main" val="3707914963"/>
                    </a:ext>
                  </a:extLst>
                </a:gridCol>
                <a:gridCol w="1829177">
                  <a:extLst>
                    <a:ext uri="{9D8B030D-6E8A-4147-A177-3AD203B41FA5}">
                      <a16:colId xmlns:a16="http://schemas.microsoft.com/office/drawing/2014/main" val="162679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9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ويل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49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الهمزة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3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لمزة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077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مؤصدة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1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عمد ممددة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626691"/>
                  </a:ext>
                </a:extLst>
              </a:tr>
            </a:tbl>
          </a:graphicData>
        </a:graphic>
      </p:graphicFrame>
      <p:graphicFrame>
        <p:nvGraphicFramePr>
          <p:cNvPr id="14" name="جدول 12">
            <a:extLst>
              <a:ext uri="{FF2B5EF4-FFF2-40B4-BE49-F238E27FC236}">
                <a16:creationId xmlns:a16="http://schemas.microsoft.com/office/drawing/2014/main" id="{E5E01E08-1C17-52D0-A099-EAE37580A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935"/>
              </p:ext>
            </p:extLst>
          </p:nvPr>
        </p:nvGraphicFramePr>
        <p:xfrm>
          <a:off x="674735" y="1612438"/>
          <a:ext cx="4460424" cy="10827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30212">
                  <a:extLst>
                    <a:ext uri="{9D8B030D-6E8A-4147-A177-3AD203B41FA5}">
                      <a16:colId xmlns:a16="http://schemas.microsoft.com/office/drawing/2014/main" val="3707914963"/>
                    </a:ext>
                  </a:extLst>
                </a:gridCol>
                <a:gridCol w="2230212">
                  <a:extLst>
                    <a:ext uri="{9D8B030D-6E8A-4147-A177-3AD203B41FA5}">
                      <a16:colId xmlns:a16="http://schemas.microsoft.com/office/drawing/2014/main" val="162679611"/>
                    </a:ext>
                  </a:extLst>
                </a:gridCol>
              </a:tblGrid>
              <a:tr h="54139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99867"/>
                  </a:ext>
                </a:extLst>
              </a:tr>
              <a:tr h="54139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العصر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33313"/>
                  </a:ext>
                </a:extLst>
              </a:tr>
            </a:tbl>
          </a:graphicData>
        </a:graphic>
      </p:graphicFrame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15A0BBA-6C8B-4D33-7219-57CAB0E43FB5}"/>
              </a:ext>
            </a:extLst>
          </p:cNvPr>
          <p:cNvSpPr/>
          <p:nvPr/>
        </p:nvSpPr>
        <p:spPr>
          <a:xfrm>
            <a:off x="6450594" y="4092242"/>
            <a:ext cx="4561733" cy="2225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صفات النار الواردة في السورة؟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C506BFAF-01F3-908A-DD0F-F3047975A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377" y="5204761"/>
            <a:ext cx="1448762" cy="1309299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CDADD669-9F18-60B0-5E4F-51601784BA3D}"/>
              </a:ext>
            </a:extLst>
          </p:cNvPr>
          <p:cNvSpPr/>
          <p:nvPr/>
        </p:nvSpPr>
        <p:spPr>
          <a:xfrm>
            <a:off x="568237" y="4024516"/>
            <a:ext cx="4460424" cy="23604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صفات الناجين من الخسارة؟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6975B3B2-44B8-4FC4-4BC2-0F0EC5B4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16" y="4353417"/>
            <a:ext cx="1784288" cy="1784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2" name="جدول 12">
            <a:extLst>
              <a:ext uri="{FF2B5EF4-FFF2-40B4-BE49-F238E27FC236}">
                <a16:creationId xmlns:a16="http://schemas.microsoft.com/office/drawing/2014/main" id="{A5056007-2A39-DCF1-5581-689116E5F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749362"/>
              </p:ext>
            </p:extLst>
          </p:nvPr>
        </p:nvGraphicFramePr>
        <p:xfrm>
          <a:off x="674735" y="2818477"/>
          <a:ext cx="4460424" cy="10827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86808">
                  <a:extLst>
                    <a:ext uri="{9D8B030D-6E8A-4147-A177-3AD203B41FA5}">
                      <a16:colId xmlns:a16="http://schemas.microsoft.com/office/drawing/2014/main" val="3933412652"/>
                    </a:ext>
                  </a:extLst>
                </a:gridCol>
                <a:gridCol w="1486808">
                  <a:extLst>
                    <a:ext uri="{9D8B030D-6E8A-4147-A177-3AD203B41FA5}">
                      <a16:colId xmlns:a16="http://schemas.microsoft.com/office/drawing/2014/main" val="3707914963"/>
                    </a:ext>
                  </a:extLst>
                </a:gridCol>
                <a:gridCol w="1486808">
                  <a:extLst>
                    <a:ext uri="{9D8B030D-6E8A-4147-A177-3AD203B41FA5}">
                      <a16:colId xmlns:a16="http://schemas.microsoft.com/office/drawing/2014/main" val="162679611"/>
                    </a:ext>
                  </a:extLst>
                </a:gridCol>
              </a:tblGrid>
              <a:tr h="54139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حرف القسم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المقسم به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جواب القسم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99867"/>
                  </a:ext>
                </a:extLst>
              </a:tr>
              <a:tr h="541392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33313"/>
                  </a:ext>
                </a:extLst>
              </a:tr>
            </a:tbl>
          </a:graphicData>
        </a:graphic>
      </p:graphicFrame>
      <p:pic>
        <p:nvPicPr>
          <p:cNvPr id="23" name="صورة 23">
            <a:extLst>
              <a:ext uri="{FF2B5EF4-FFF2-40B4-BE49-F238E27FC236}">
                <a16:creationId xmlns:a16="http://schemas.microsoft.com/office/drawing/2014/main" id="{D1AE61B9-6A7F-C3F1-D454-6F610F90D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24" y="2982928"/>
            <a:ext cx="846276" cy="8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C63DEE7A-B98F-6494-726E-2A027BF1AF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755189"/>
              </p:ext>
            </p:extLst>
          </p:nvPr>
        </p:nvGraphicFramePr>
        <p:xfrm>
          <a:off x="3118416" y="165823"/>
          <a:ext cx="887667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8461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4429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0633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41421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سورتي التكاثر و القارعة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55E2024E-FA8E-71CC-CA07-D8C58D723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4" y="178397"/>
            <a:ext cx="1854324" cy="128624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669121B1-F41F-21AC-1A24-2C429542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50" y="1464644"/>
            <a:ext cx="2577723" cy="2410918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0564D426-E77D-F6B8-90E0-2D3093C5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79" y="4146228"/>
            <a:ext cx="2577723" cy="2410918"/>
          </a:xfrm>
          <a:prstGeom prst="rect">
            <a:avLst/>
          </a:prstGeom>
        </p:spPr>
      </p:pic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7FA7AA94-AE72-E6A5-C988-4DFC4708D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029103"/>
              </p:ext>
            </p:extLst>
          </p:nvPr>
        </p:nvGraphicFramePr>
        <p:xfrm>
          <a:off x="1320298" y="1481383"/>
          <a:ext cx="7621924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05481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1905481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1905481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  <a:gridCol w="1905481">
                  <a:extLst>
                    <a:ext uri="{9D8B030D-6E8A-4147-A177-3AD203B41FA5}">
                      <a16:colId xmlns:a16="http://schemas.microsoft.com/office/drawing/2014/main" val="1869731720"/>
                    </a:ext>
                  </a:extLst>
                </a:gridCol>
              </a:tblGrid>
              <a:tr h="49548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مامعنى (ألهاكم التكاثر)؟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عللي كرر قوله : (كلا سوف تعلمون)؟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مالفرق بين (علم اليقين٠ عين اليقين)؟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مثلي انعيم الذي سيسأل عنه العبد يوم القيامة؟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3253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19619312-CC1D-381A-338E-BE80556FF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07340"/>
              </p:ext>
            </p:extLst>
          </p:nvPr>
        </p:nvGraphicFramePr>
        <p:xfrm>
          <a:off x="499633" y="3905386"/>
          <a:ext cx="8668926" cy="26517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44821">
                  <a:extLst>
                    <a:ext uri="{9D8B030D-6E8A-4147-A177-3AD203B41FA5}">
                      <a16:colId xmlns:a16="http://schemas.microsoft.com/office/drawing/2014/main" val="2410051273"/>
                    </a:ext>
                  </a:extLst>
                </a:gridCol>
                <a:gridCol w="1444821">
                  <a:extLst>
                    <a:ext uri="{9D8B030D-6E8A-4147-A177-3AD203B41FA5}">
                      <a16:colId xmlns:a16="http://schemas.microsoft.com/office/drawing/2014/main" val="2805229020"/>
                    </a:ext>
                  </a:extLst>
                </a:gridCol>
                <a:gridCol w="1444821">
                  <a:extLst>
                    <a:ext uri="{9D8B030D-6E8A-4147-A177-3AD203B41FA5}">
                      <a16:colId xmlns:a16="http://schemas.microsoft.com/office/drawing/2014/main" val="2908674987"/>
                    </a:ext>
                  </a:extLst>
                </a:gridCol>
                <a:gridCol w="1444821">
                  <a:extLst>
                    <a:ext uri="{9D8B030D-6E8A-4147-A177-3AD203B41FA5}">
                      <a16:colId xmlns:a16="http://schemas.microsoft.com/office/drawing/2014/main" val="1869731720"/>
                    </a:ext>
                  </a:extLst>
                </a:gridCol>
                <a:gridCol w="1444821">
                  <a:extLst>
                    <a:ext uri="{9D8B030D-6E8A-4147-A177-3AD203B41FA5}">
                      <a16:colId xmlns:a16="http://schemas.microsoft.com/office/drawing/2014/main" val="1653251933"/>
                    </a:ext>
                  </a:extLst>
                </a:gridCol>
                <a:gridCol w="1444821">
                  <a:extLst>
                    <a:ext uri="{9D8B030D-6E8A-4147-A177-3AD203B41FA5}">
                      <a16:colId xmlns:a16="http://schemas.microsoft.com/office/drawing/2014/main" val="836195374"/>
                    </a:ext>
                  </a:extLst>
                </a:gridCol>
              </a:tblGrid>
              <a:tr h="49548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المقصود بالقارعة؟وما معناه.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أذكري أسماء أخرى ليوم القيامة؟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صفي حال الناس يوم القيامة؟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صفي حال الجبال يوم القيامة؟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بيني أقسام الناس يوم القيامة مع جزاؤهم؟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بماذا تثقل و تخف الموازين يوم القيامة؟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02634"/>
                  </a:ext>
                </a:extLst>
              </a:tr>
              <a:tr h="113253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71988"/>
                  </a:ext>
                </a:extLst>
              </a:tr>
            </a:tbl>
          </a:graphicData>
        </a:graphic>
      </p:graphicFrame>
      <p:pic>
        <p:nvPicPr>
          <p:cNvPr id="14" name="صورة 14">
            <a:extLst>
              <a:ext uri="{FF2B5EF4-FFF2-40B4-BE49-F238E27FC236}">
                <a16:creationId xmlns:a16="http://schemas.microsoft.com/office/drawing/2014/main" id="{B65D99B7-572D-0664-6F7C-1B3426A46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3" y="2683517"/>
            <a:ext cx="1009209" cy="10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1AB64EE3-A333-CEE3-CCF3-BADFF683B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131815"/>
              </p:ext>
            </p:extLst>
          </p:nvPr>
        </p:nvGraphicFramePr>
        <p:xfrm>
          <a:off x="2703466" y="270613"/>
          <a:ext cx="9203601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74666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907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6549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1236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سورة العاديات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4D5D7933-055B-00F8-A03E-03A4A0AE7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4" y="216121"/>
            <a:ext cx="1854324" cy="1286247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2A2156CC-1839-B8E7-F244-C40974823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58" y="1655776"/>
            <a:ext cx="3249817" cy="3046995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855CB0A7-90F6-E4CD-F4F3-4697C6C33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55070"/>
              </p:ext>
            </p:extLst>
          </p:nvPr>
        </p:nvGraphicFramePr>
        <p:xfrm>
          <a:off x="8416453" y="2129625"/>
          <a:ext cx="3490614" cy="1010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63538">
                  <a:extLst>
                    <a:ext uri="{9D8B030D-6E8A-4147-A177-3AD203B41FA5}">
                      <a16:colId xmlns:a16="http://schemas.microsoft.com/office/drawing/2014/main" val="1856069196"/>
                    </a:ext>
                  </a:extLst>
                </a:gridCol>
                <a:gridCol w="1163538">
                  <a:extLst>
                    <a:ext uri="{9D8B030D-6E8A-4147-A177-3AD203B41FA5}">
                      <a16:colId xmlns:a16="http://schemas.microsoft.com/office/drawing/2014/main" val="3339003717"/>
                    </a:ext>
                  </a:extLst>
                </a:gridCol>
                <a:gridCol w="1163538">
                  <a:extLst>
                    <a:ext uri="{9D8B030D-6E8A-4147-A177-3AD203B41FA5}">
                      <a16:colId xmlns:a16="http://schemas.microsoft.com/office/drawing/2014/main" val="2531942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حرف القسم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المقسم به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جواب القسم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2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477295"/>
                  </a:ext>
                </a:extLst>
              </a:tr>
            </a:tbl>
          </a:graphicData>
        </a:graphic>
      </p:graphicFrame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95B88D7-FC9F-EB6D-2CFD-C5EF37693B02}"/>
              </a:ext>
            </a:extLst>
          </p:cNvPr>
          <p:cNvSpPr/>
          <p:nvPr/>
        </p:nvSpPr>
        <p:spPr>
          <a:xfrm>
            <a:off x="8699753" y="1502367"/>
            <a:ext cx="2561847" cy="627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-حللي القسم من السورة: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8B3BA5CC-3684-467D-B408-6E2CFA768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80" y="1382264"/>
            <a:ext cx="1708968" cy="1708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F6A0F83-AB63-2463-ACAC-B756B01214D8}"/>
              </a:ext>
            </a:extLst>
          </p:cNvPr>
          <p:cNvSpPr/>
          <p:nvPr/>
        </p:nvSpPr>
        <p:spPr>
          <a:xfrm>
            <a:off x="1040266" y="2053895"/>
            <a:ext cx="3054914" cy="2501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صفات الخيل المقسم بها –مع ذكر معنى كل صفة: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graphicFrame>
        <p:nvGraphicFramePr>
          <p:cNvPr id="17" name="جدول 10">
            <a:extLst>
              <a:ext uri="{FF2B5EF4-FFF2-40B4-BE49-F238E27FC236}">
                <a16:creationId xmlns:a16="http://schemas.microsoft.com/office/drawing/2014/main" id="{B1846663-7696-1104-9CE5-6B377EB6B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26903"/>
              </p:ext>
            </p:extLst>
          </p:nvPr>
        </p:nvGraphicFramePr>
        <p:xfrm>
          <a:off x="528119" y="3691851"/>
          <a:ext cx="3905750" cy="22250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52875">
                  <a:extLst>
                    <a:ext uri="{9D8B030D-6E8A-4147-A177-3AD203B41FA5}">
                      <a16:colId xmlns:a16="http://schemas.microsoft.com/office/drawing/2014/main" val="1856069196"/>
                    </a:ext>
                  </a:extLst>
                </a:gridCol>
                <a:gridCol w="1952875">
                  <a:extLst>
                    <a:ext uri="{9D8B030D-6E8A-4147-A177-3AD203B41FA5}">
                      <a16:colId xmlns:a16="http://schemas.microsoft.com/office/drawing/2014/main" val="3339003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الصفة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2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477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789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668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8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833297"/>
                  </a:ext>
                </a:extLst>
              </a:tr>
            </a:tbl>
          </a:graphicData>
        </a:graphic>
      </p:graphicFrame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EAD1AB2-AC8B-3D86-BD17-5F0B1C6CB894}"/>
              </a:ext>
            </a:extLst>
          </p:cNvPr>
          <p:cNvSpPr/>
          <p:nvPr/>
        </p:nvSpPr>
        <p:spPr>
          <a:xfrm>
            <a:off x="8022375" y="2333223"/>
            <a:ext cx="4169625" cy="2501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صفات الإنسان المذمومة في السورة؟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C51218B-624E-CC68-340E-1DFA07BB8A3E}"/>
              </a:ext>
            </a:extLst>
          </p:cNvPr>
          <p:cNvSpPr/>
          <p:nvPr/>
        </p:nvSpPr>
        <p:spPr>
          <a:xfrm>
            <a:off x="8512772" y="3644081"/>
            <a:ext cx="3394295" cy="116029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4C104EA9-DA9E-80A3-29B6-4571AD39AD94}"/>
              </a:ext>
            </a:extLst>
          </p:cNvPr>
          <p:cNvSpPr/>
          <p:nvPr/>
        </p:nvSpPr>
        <p:spPr>
          <a:xfrm>
            <a:off x="4924266" y="4804371"/>
            <a:ext cx="3394295" cy="14862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-(الكنود) – صفة مذمومة في الإنسان –ما معناها؟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3AA011B4-22E1-FA55-ABCA-E3FE02C4C60F}"/>
              </a:ext>
            </a:extLst>
          </p:cNvPr>
          <p:cNvSpPr/>
          <p:nvPr/>
        </p:nvSpPr>
        <p:spPr>
          <a:xfrm>
            <a:off x="8512771" y="5003906"/>
            <a:ext cx="3394295" cy="14862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الآية الدالة على إثبات البعث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6" name="صورة 26">
            <a:extLst>
              <a:ext uri="{FF2B5EF4-FFF2-40B4-BE49-F238E27FC236}">
                <a16:creationId xmlns:a16="http://schemas.microsoft.com/office/drawing/2014/main" id="{7D02E2D6-FFBC-B1AF-7011-2139A843B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48" y="3644081"/>
            <a:ext cx="1047247" cy="1047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صورة 27">
            <a:extLst>
              <a:ext uri="{FF2B5EF4-FFF2-40B4-BE49-F238E27FC236}">
                <a16:creationId xmlns:a16="http://schemas.microsoft.com/office/drawing/2014/main" id="{2384253B-B8E0-ABDD-C5E5-C15E45793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56" y="5916890"/>
            <a:ext cx="621000" cy="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3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1AB64EE3-A333-CEE3-CCF3-BADFF683B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563197"/>
              </p:ext>
            </p:extLst>
          </p:nvPr>
        </p:nvGraphicFramePr>
        <p:xfrm>
          <a:off x="2703466" y="270613"/>
          <a:ext cx="9203601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74666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907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6549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1236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التحليل و الاستنباط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سورة الزلزلة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4D5D7933-055B-00F8-A03E-03A4A0AE7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4" y="216121"/>
            <a:ext cx="1854324" cy="128624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BB1CD3B-C59C-C701-AF31-51C623AD7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27" y="1399885"/>
            <a:ext cx="2390995" cy="2224192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8835FADF-64F1-F018-4A8B-BE5002CC6345}"/>
              </a:ext>
            </a:extLst>
          </p:cNvPr>
          <p:cNvSpPr/>
          <p:nvPr/>
        </p:nvSpPr>
        <p:spPr>
          <a:xfrm>
            <a:off x="8514595" y="1418244"/>
            <a:ext cx="3293701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معنى الزلزلة؟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7016370-1FBA-4DBC-C147-A3D18C170DB0}"/>
              </a:ext>
            </a:extLst>
          </p:cNvPr>
          <p:cNvSpPr/>
          <p:nvPr/>
        </p:nvSpPr>
        <p:spPr>
          <a:xfrm>
            <a:off x="8415825" y="3088416"/>
            <a:ext cx="3491242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الأثقال التي تخرجها الأرض يوم القيامة؟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601F4E7-ECCC-5326-39DE-DA887F4A65B9}"/>
              </a:ext>
            </a:extLst>
          </p:cNvPr>
          <p:cNvSpPr/>
          <p:nvPr/>
        </p:nvSpPr>
        <p:spPr>
          <a:xfrm>
            <a:off x="8496110" y="4758587"/>
            <a:ext cx="3312186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الأخبار التي تحدث بها الأرض يوم القيامة؟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DEC19FC-CBCA-EED1-DB41-D8E620FC8A95}"/>
              </a:ext>
            </a:extLst>
          </p:cNvPr>
          <p:cNvSpPr/>
          <p:nvPr/>
        </p:nvSpPr>
        <p:spPr>
          <a:xfrm>
            <a:off x="720819" y="1502368"/>
            <a:ext cx="3965293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-صفي حال الناس يوم القيامة- وما معنى ذلك؟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9D81179-7284-5F13-013C-77C39C907BB8}"/>
              </a:ext>
            </a:extLst>
          </p:cNvPr>
          <p:cNvSpPr/>
          <p:nvPr/>
        </p:nvSpPr>
        <p:spPr>
          <a:xfrm>
            <a:off x="839330" y="2958294"/>
            <a:ext cx="3728269" cy="195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في السورة  دلالة على عدل الله بيني ذلك؟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9B8C659E-2549-F39C-B04B-62EAFCAAEFB0}"/>
              </a:ext>
            </a:extLst>
          </p:cNvPr>
          <p:cNvSpPr/>
          <p:nvPr/>
        </p:nvSpPr>
        <p:spPr>
          <a:xfrm>
            <a:off x="720817" y="4617415"/>
            <a:ext cx="3728269" cy="195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-في السورة (إثبات الميزان ) –استدلي على ذلك؟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6" name="صورة 16">
            <a:extLst>
              <a:ext uri="{FF2B5EF4-FFF2-40B4-BE49-F238E27FC236}">
                <a16:creationId xmlns:a16="http://schemas.microsoft.com/office/drawing/2014/main" id="{20AE8FF1-8AFF-CDE1-B3A9-B6F443F08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5" y="1730290"/>
            <a:ext cx="1020589" cy="1020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8E493FC9-4555-22BC-66BB-D15A7DE22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89" y="4186686"/>
            <a:ext cx="924210" cy="924210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A7DED235-6C2D-3E56-A8AA-B2F899C57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88" y="5327797"/>
            <a:ext cx="1054414" cy="849009"/>
          </a:xfrm>
          <a:prstGeom prst="rect">
            <a:avLst/>
          </a:prstGeom>
        </p:spPr>
      </p:pic>
      <p:pic>
        <p:nvPicPr>
          <p:cNvPr id="20" name="صورة 20">
            <a:extLst>
              <a:ext uri="{FF2B5EF4-FFF2-40B4-BE49-F238E27FC236}">
                <a16:creationId xmlns:a16="http://schemas.microsoft.com/office/drawing/2014/main" id="{C28E65A3-A23B-8186-FEAA-1E2295FE8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23" y="4002815"/>
            <a:ext cx="2479394" cy="1630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88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D44A823-4678-289D-0662-FEAB1FA68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151473"/>
              </p:ext>
            </p:extLst>
          </p:nvPr>
        </p:nvGraphicFramePr>
        <p:xfrm>
          <a:off x="3646535" y="216120"/>
          <a:ext cx="8260532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67685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7875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94839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31925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تحليل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سورة النمل (١٧-٢٦)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FAF40AC3-B43C-BEB7-C936-5D1D4BAFD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8" y="216120"/>
            <a:ext cx="1854324" cy="128624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93EEA4BF-1794-1082-0BB4-099BD9E0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206" y="1647228"/>
            <a:ext cx="1719064" cy="901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EEF6EE9-B43E-C101-BF8A-3EA79DDD65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4290" b="12591"/>
          <a:stretch/>
        </p:blipFill>
        <p:spPr>
          <a:xfrm>
            <a:off x="5189939" y="1513543"/>
            <a:ext cx="1199123" cy="813070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73D67726-AC60-75B6-04F9-6A808749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2" y="1309139"/>
            <a:ext cx="1163785" cy="1163785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9278081-2A40-0AB6-6421-5174DA9310A2}"/>
              </a:ext>
            </a:extLst>
          </p:cNvPr>
          <p:cNvSpPr/>
          <p:nvPr/>
        </p:nvSpPr>
        <p:spPr>
          <a:xfrm>
            <a:off x="9115583" y="2548644"/>
            <a:ext cx="2603626" cy="13861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أنواع جند سليمان عليه السلام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4" name="صورة 16">
            <a:extLst>
              <a:ext uri="{FF2B5EF4-FFF2-40B4-BE49-F238E27FC236}">
                <a16:creationId xmlns:a16="http://schemas.microsoft.com/office/drawing/2014/main" id="{FD4AA7E8-FC6C-EF18-A2EF-AE6F0E57D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9" b="35590"/>
          <a:stretch/>
        </p:blipFill>
        <p:spPr>
          <a:xfrm>
            <a:off x="10042167" y="4145704"/>
            <a:ext cx="1025103" cy="562755"/>
          </a:xfrm>
          <a:prstGeom prst="rect">
            <a:avLst/>
          </a:prstGeom>
        </p:spPr>
      </p:pic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id="{798CFD84-7025-FD9B-D092-1CDFA0B5C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99902"/>
              </p:ext>
            </p:extLst>
          </p:nvPr>
        </p:nvGraphicFramePr>
        <p:xfrm>
          <a:off x="9318365" y="4978715"/>
          <a:ext cx="2400844" cy="151579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200422">
                  <a:extLst>
                    <a:ext uri="{9D8B030D-6E8A-4147-A177-3AD203B41FA5}">
                      <a16:colId xmlns:a16="http://schemas.microsoft.com/office/drawing/2014/main" val="2790665194"/>
                    </a:ext>
                  </a:extLst>
                </a:gridCol>
                <a:gridCol w="1200422">
                  <a:extLst>
                    <a:ext uri="{9D8B030D-6E8A-4147-A177-3AD203B41FA5}">
                      <a16:colId xmlns:a16="http://schemas.microsoft.com/office/drawing/2014/main" val="3357509480"/>
                    </a:ext>
                  </a:extLst>
                </a:gridCol>
              </a:tblGrid>
              <a:tr h="50526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349635"/>
                  </a:ext>
                </a:extLst>
              </a:tr>
              <a:tr h="50526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حشر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492716"/>
                  </a:ext>
                </a:extLst>
              </a:tr>
              <a:tr h="50526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يوزعون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120734"/>
                  </a:ext>
                </a:extLst>
              </a:tr>
            </a:tbl>
          </a:graphicData>
        </a:graphic>
      </p:graphicFrame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98F7FDF-8AF8-6207-E137-BC5128F2F2D0}"/>
              </a:ext>
            </a:extLst>
          </p:cNvPr>
          <p:cNvSpPr/>
          <p:nvPr/>
        </p:nvSpPr>
        <p:spPr>
          <a:xfrm>
            <a:off x="4955011" y="2532350"/>
            <a:ext cx="3741255" cy="9054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-بيني كيف تحملت هذه النملة المسؤولية؟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7442BAD-B8BD-22EB-816B-192E4E0947B8}"/>
              </a:ext>
            </a:extLst>
          </p:cNvPr>
          <p:cNvSpPr/>
          <p:nvPr/>
        </p:nvSpPr>
        <p:spPr>
          <a:xfrm>
            <a:off x="4955011" y="3509855"/>
            <a:ext cx="3741254" cy="8793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-بيني الدلالة على فهم سليمان عليه السلام منطق النملة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1CCDCEE-64B0-D701-5FC8-1DE5ADB42020}"/>
              </a:ext>
            </a:extLst>
          </p:cNvPr>
          <p:cNvSpPr/>
          <p:nvPr/>
        </p:nvSpPr>
        <p:spPr>
          <a:xfrm>
            <a:off x="4955011" y="5563320"/>
            <a:ext cx="3741254" cy="107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تقابل النعم – وماهي أركان الشكر كما في الآيات؟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جدول 15">
            <a:extLst>
              <a:ext uri="{FF2B5EF4-FFF2-40B4-BE49-F238E27FC236}">
                <a16:creationId xmlns:a16="http://schemas.microsoft.com/office/drawing/2014/main" id="{522D594C-6C19-336E-E868-41A7B1FFF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451587"/>
              </p:ext>
            </p:extLst>
          </p:nvPr>
        </p:nvGraphicFramePr>
        <p:xfrm>
          <a:off x="520873" y="2425695"/>
          <a:ext cx="4108168" cy="4114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528957">
                  <a:extLst>
                    <a:ext uri="{9D8B030D-6E8A-4147-A177-3AD203B41FA5}">
                      <a16:colId xmlns:a16="http://schemas.microsoft.com/office/drawing/2014/main" val="2790665194"/>
                    </a:ext>
                  </a:extLst>
                </a:gridCol>
                <a:gridCol w="1579211">
                  <a:extLst>
                    <a:ext uri="{9D8B030D-6E8A-4147-A177-3AD203B41FA5}">
                      <a16:colId xmlns:a16="http://schemas.microsoft.com/office/drawing/2014/main" val="3357509480"/>
                    </a:ext>
                  </a:extLst>
                </a:gridCol>
              </a:tblGrid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349635"/>
                  </a:ext>
                </a:extLst>
              </a:tr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-بيني مسؤولية الراعي تجاه رعيته؟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492716"/>
                  </a:ext>
                </a:extLst>
              </a:tr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-ماهو الوعيد الذي توعده بالهدهد؟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120734"/>
                  </a:ext>
                </a:extLst>
              </a:tr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-أين كان الهدهد؟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200377"/>
                  </a:ext>
                </a:extLst>
              </a:tr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-أسردي الأحداث التي رآها الهدهد؟</a:t>
                      </a:r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186740"/>
                  </a:ext>
                </a:extLst>
              </a:tr>
              <a:tr h="17257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-كيف أثبت الهدهد استحقاق الله للعبادة وحده؟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7969"/>
                  </a:ext>
                </a:extLst>
              </a:tr>
            </a:tbl>
          </a:graphicData>
        </a:graphic>
      </p:graphicFrame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45FAEC57-F849-44AA-F3FB-21AE4CF1778F}"/>
              </a:ext>
            </a:extLst>
          </p:cNvPr>
          <p:cNvSpPr/>
          <p:nvPr/>
        </p:nvSpPr>
        <p:spPr>
          <a:xfrm>
            <a:off x="4955011" y="4389231"/>
            <a:ext cx="3741254" cy="107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التمست النملة العذر لسليمان عليه السلام و جنده؟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F7B8EEE6-FC30-0D80-951B-EE2038E8A23D}"/>
              </a:ext>
            </a:extLst>
          </p:cNvPr>
          <p:cNvSpPr/>
          <p:nvPr/>
        </p:nvSpPr>
        <p:spPr>
          <a:xfrm>
            <a:off x="6488695" y="1580921"/>
            <a:ext cx="1828800" cy="813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قصة النملة 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DB2968C7-9C26-A6A3-AF9C-04AF87B820FA}"/>
              </a:ext>
            </a:extLst>
          </p:cNvPr>
          <p:cNvSpPr/>
          <p:nvPr/>
        </p:nvSpPr>
        <p:spPr>
          <a:xfrm>
            <a:off x="1257080" y="1428450"/>
            <a:ext cx="2839691" cy="6085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قصة الهدهد و مملكة سبأ</a:t>
            </a:r>
          </a:p>
        </p:txBody>
      </p:sp>
    </p:spTree>
    <p:extLst>
      <p:ext uri="{BB962C8B-B14F-4D97-AF65-F5344CB8AC3E}">
        <p14:creationId xmlns:p14="http://schemas.microsoft.com/office/powerpoint/2010/main" val="4269380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التوحيد 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C1FD141-8583-C056-4388-AACDB2F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92" y="1672271"/>
            <a:ext cx="3513458" cy="351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51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الحديث   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C1FD141-8583-C056-4388-AACDB2F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92" y="1672271"/>
            <a:ext cx="3513458" cy="351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65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7421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حرص النبي صلى الله عليه وسلم على هداية أمته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8">
            <a:extLst>
              <a:ext uri="{FF2B5EF4-FFF2-40B4-BE49-F238E27FC236}">
                <a16:creationId xmlns:a16="http://schemas.microsoft.com/office/drawing/2014/main" id="{CB9F4270-CD1B-D82C-99A1-320D2CA73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02" y="1562509"/>
            <a:ext cx="4441227" cy="314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أسلوب التعليم الذي استخدمه النبي صلى الله عليه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  <a:endCxn id="31" idx="3"/>
          </p:cNvCxnSpPr>
          <p:nvPr/>
        </p:nvCxnSpPr>
        <p:spPr>
          <a:xfrm rot="16200000" flipH="1">
            <a:off x="7739039" y="4466966"/>
            <a:ext cx="2177686" cy="275126"/>
          </a:xfrm>
          <a:prstGeom prst="bentConnector4">
            <a:avLst>
              <a:gd name="adj1" fmla="val 30207"/>
              <a:gd name="adj2" fmla="val 183089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F3FA4FB-F963-465C-4CBF-AC522F67AA3C}"/>
              </a:ext>
            </a:extLst>
          </p:cNvPr>
          <p:cNvSpPr/>
          <p:nvPr/>
        </p:nvSpPr>
        <p:spPr>
          <a:xfrm>
            <a:off x="5696138" y="4831334"/>
            <a:ext cx="3269307" cy="1724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بماذا شبه النبي صلى الله عليه وسلم نفسه ليبين حرصه على أمته؟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انقسم الناس في استقبالهم لدعوة النبي صلى الله عليه إلى قسمين ما هما؟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14680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-تتلخص مهمة الرسل عليهم السلام في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………………………………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50" name="موصل: على شكل مرفق 49">
            <a:extLst>
              <a:ext uri="{FF2B5EF4-FFF2-40B4-BE49-F238E27FC236}">
                <a16:creationId xmlns:a16="http://schemas.microsoft.com/office/drawing/2014/main" id="{B79CD9B5-9D7E-327B-D562-AF57B3F7C542}"/>
              </a:ext>
            </a:extLst>
          </p:cNvPr>
          <p:cNvCxnSpPr>
            <a:cxnSpLocks/>
          </p:cNvCxnSpPr>
          <p:nvPr/>
        </p:nvCxnSpPr>
        <p:spPr>
          <a:xfrm rot="5400000">
            <a:off x="3287210" y="4043173"/>
            <a:ext cx="2009524" cy="129087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356A536F-FC1A-8AF9-C15C-996B3C11049D}"/>
              </a:ext>
            </a:extLst>
          </p:cNvPr>
          <p:cNvSpPr/>
          <p:nvPr/>
        </p:nvSpPr>
        <p:spPr>
          <a:xfrm>
            <a:off x="431222" y="5203809"/>
            <a:ext cx="3910608" cy="14680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-أيدي هذا الحديث بآية قرآنية؟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………………………………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14" y="5162957"/>
            <a:ext cx="772093" cy="772093"/>
          </a:xfrm>
          <a:prstGeom prst="rect">
            <a:avLst/>
          </a:prstGeom>
        </p:spPr>
      </p:pic>
      <p:pic>
        <p:nvPicPr>
          <p:cNvPr id="58" name="صورة 58">
            <a:extLst>
              <a:ext uri="{FF2B5EF4-FFF2-40B4-BE49-F238E27FC236}">
                <a16:creationId xmlns:a16="http://schemas.microsoft.com/office/drawing/2014/main" id="{05777DBD-8223-FA58-F49A-FF5A188B1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38" y="3823958"/>
            <a:ext cx="747178" cy="747178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60" name="صورة 60">
            <a:extLst>
              <a:ext uri="{FF2B5EF4-FFF2-40B4-BE49-F238E27FC236}">
                <a16:creationId xmlns:a16="http://schemas.microsoft.com/office/drawing/2014/main" id="{12A0686D-4566-3383-FA33-156DA7303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" y="5628819"/>
            <a:ext cx="813649" cy="813649"/>
          </a:xfrm>
          <a:prstGeom prst="rect">
            <a:avLst/>
          </a:prstGeom>
        </p:spPr>
      </p:pic>
      <p:pic>
        <p:nvPicPr>
          <p:cNvPr id="61" name="صورة 61">
            <a:extLst>
              <a:ext uri="{FF2B5EF4-FFF2-40B4-BE49-F238E27FC236}">
                <a16:creationId xmlns:a16="http://schemas.microsoft.com/office/drawing/2014/main" id="{B1A75616-8B61-DA94-2F58-01DC4DA80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92" y="2399468"/>
            <a:ext cx="897375" cy="8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52161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شفقة النبي صلى الله عليه وسلم على تعليم أمته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أسلوب التعليم الذي استخدمه النبي صلى الله عليه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  <a:endCxn id="31" idx="3"/>
          </p:cNvCxnSpPr>
          <p:nvPr/>
        </p:nvCxnSpPr>
        <p:spPr>
          <a:xfrm rot="16200000" flipH="1">
            <a:off x="7701649" y="4013262"/>
            <a:ext cx="2166904" cy="954848"/>
          </a:xfrm>
          <a:prstGeom prst="bentConnector4">
            <a:avLst>
              <a:gd name="adj1" fmla="val 25956"/>
              <a:gd name="adj2" fmla="val 12394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F3FA4FB-F963-465C-4CBF-AC522F67AA3C}"/>
              </a:ext>
            </a:extLst>
          </p:cNvPr>
          <p:cNvSpPr/>
          <p:nvPr/>
        </p:nvSpPr>
        <p:spPr>
          <a:xfrm>
            <a:off x="6199108" y="4532120"/>
            <a:ext cx="3063417" cy="20840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الأعمال التي ذكرت في الحديث التي تكون سببا في رفع الدرجات و محو الخطايا؟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ماهو العمل الذي شبهه النبي صلى الله عليه وسلم بالرباط في سبيل الله؟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-هل غفران الذنوب محصور في هذه الأعمال . وضحي ذلك؟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3" y="2440405"/>
            <a:ext cx="772093" cy="772093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61" name="صورة 61">
            <a:extLst>
              <a:ext uri="{FF2B5EF4-FFF2-40B4-BE49-F238E27FC236}">
                <a16:creationId xmlns:a16="http://schemas.microsoft.com/office/drawing/2014/main" id="{B1A75616-8B61-DA94-2F58-01DC4DA80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01" y="5615514"/>
            <a:ext cx="838173" cy="838173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85C46325-07E4-8A74-C2CE-D0FC3B4C8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19" y="1419024"/>
            <a:ext cx="4638626" cy="2922748"/>
          </a:xfrm>
          <a:prstGeom prst="rect">
            <a:avLst/>
          </a:prstGeom>
        </p:spPr>
      </p:pic>
      <p:cxnSp>
        <p:nvCxnSpPr>
          <p:cNvPr id="17" name="موصل: على شكل مرفق 16">
            <a:extLst>
              <a:ext uri="{FF2B5EF4-FFF2-40B4-BE49-F238E27FC236}">
                <a16:creationId xmlns:a16="http://schemas.microsoft.com/office/drawing/2014/main" id="{EE117825-3BDF-45FE-0EA5-2D82A0893F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39661" y="4096372"/>
            <a:ext cx="1553235" cy="8615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1EF1494-2BDA-0578-DC76-3649CA044664}"/>
              </a:ext>
            </a:extLst>
          </p:cNvPr>
          <p:cNvSpPr/>
          <p:nvPr/>
        </p:nvSpPr>
        <p:spPr>
          <a:xfrm>
            <a:off x="3609523" y="4434429"/>
            <a:ext cx="2323988" cy="20840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 معنى إسباغ الوضوء على المكاره-مثلي لذل؟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6" name="صورة 27">
            <a:extLst>
              <a:ext uri="{FF2B5EF4-FFF2-40B4-BE49-F238E27FC236}">
                <a16:creationId xmlns:a16="http://schemas.microsoft.com/office/drawing/2014/main" id="{2F8F99A2-B606-0F51-FD9A-637B72050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5643872"/>
            <a:ext cx="1277365" cy="95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C149EF67-FC8F-B6F8-8CA7-BBC7BB96D8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31304"/>
          <a:stretch/>
        </p:blipFill>
        <p:spPr>
          <a:xfrm>
            <a:off x="4326819" y="6123249"/>
            <a:ext cx="990349" cy="5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03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9743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شكر الله تعالى باحترام النعم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عرفي الشكر 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  <a:endCxn id="31" idx="3"/>
          </p:cNvCxnSpPr>
          <p:nvPr/>
        </p:nvCxnSpPr>
        <p:spPr>
          <a:xfrm rot="16200000" flipH="1">
            <a:off x="7012090" y="3134430"/>
            <a:ext cx="1724260" cy="954848"/>
          </a:xfrm>
          <a:prstGeom prst="bentConnector4">
            <a:avLst>
              <a:gd name="adj1" fmla="val 37296"/>
              <a:gd name="adj2" fmla="val 12394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F3FA4FB-F963-465C-4CBF-AC522F67AA3C}"/>
              </a:ext>
            </a:extLst>
          </p:cNvPr>
          <p:cNvSpPr/>
          <p:nvPr/>
        </p:nvSpPr>
        <p:spPr>
          <a:xfrm>
            <a:off x="5288227" y="4035872"/>
            <a:ext cx="3063417" cy="876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-الشكر يقتضي ثلاثة أركان بيني ماهي – وكيف تكون؟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ماهي مفاسد ذم الطعام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الآداب النبوية عند حضرة الطعام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3" y="2440405"/>
            <a:ext cx="772093" cy="772093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61" name="صورة 61">
            <a:extLst>
              <a:ext uri="{FF2B5EF4-FFF2-40B4-BE49-F238E27FC236}">
                <a16:creationId xmlns:a16="http://schemas.microsoft.com/office/drawing/2014/main" id="{B1A75616-8B61-DA94-2F58-01DC4DA80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" y="2635165"/>
            <a:ext cx="838173" cy="838173"/>
          </a:xfrm>
          <a:prstGeom prst="rect">
            <a:avLst/>
          </a:prstGeom>
        </p:spPr>
      </p:pic>
      <p:pic>
        <p:nvPicPr>
          <p:cNvPr id="26" name="صورة 27">
            <a:extLst>
              <a:ext uri="{FF2B5EF4-FFF2-40B4-BE49-F238E27FC236}">
                <a16:creationId xmlns:a16="http://schemas.microsoft.com/office/drawing/2014/main" id="{2F8F99A2-B606-0F51-FD9A-637B72050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5643872"/>
            <a:ext cx="1277365" cy="95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C149EF67-FC8F-B6F8-8CA7-BBC7BB96D8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31304"/>
          <a:stretch/>
        </p:blipFill>
        <p:spPr>
          <a:xfrm>
            <a:off x="5491152" y="2333948"/>
            <a:ext cx="990349" cy="589665"/>
          </a:xfrm>
          <a:prstGeom prst="rect">
            <a:avLst/>
          </a:prstGeom>
        </p:spPr>
      </p:pic>
      <p:pic>
        <p:nvPicPr>
          <p:cNvPr id="2" name="صورة 5">
            <a:extLst>
              <a:ext uri="{FF2B5EF4-FFF2-40B4-BE49-F238E27FC236}">
                <a16:creationId xmlns:a16="http://schemas.microsoft.com/office/drawing/2014/main" id="{E4A661C0-9590-C22F-9678-B854DB53C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62" y="1296756"/>
            <a:ext cx="4042639" cy="2604791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26AE1C20-5FA0-8E5E-5248-7D57CD918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184665"/>
              </p:ext>
            </p:extLst>
          </p:nvPr>
        </p:nvGraphicFramePr>
        <p:xfrm>
          <a:off x="4453480" y="4999309"/>
          <a:ext cx="4607208" cy="15888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35736">
                  <a:extLst>
                    <a:ext uri="{9D8B030D-6E8A-4147-A177-3AD203B41FA5}">
                      <a16:colId xmlns:a16="http://schemas.microsoft.com/office/drawing/2014/main" val="3002530246"/>
                    </a:ext>
                  </a:extLst>
                </a:gridCol>
                <a:gridCol w="1535736">
                  <a:extLst>
                    <a:ext uri="{9D8B030D-6E8A-4147-A177-3AD203B41FA5}">
                      <a16:colId xmlns:a16="http://schemas.microsoft.com/office/drawing/2014/main" val="1436094992"/>
                    </a:ext>
                  </a:extLst>
                </a:gridCol>
                <a:gridCol w="1535736">
                  <a:extLst>
                    <a:ext uri="{9D8B030D-6E8A-4147-A177-3AD203B41FA5}">
                      <a16:colId xmlns:a16="http://schemas.microsoft.com/office/drawing/2014/main" val="3225302335"/>
                    </a:ext>
                  </a:extLst>
                </a:gridCol>
              </a:tblGrid>
              <a:tr h="79444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98781"/>
                  </a:ext>
                </a:extLst>
              </a:tr>
              <a:tr h="79444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46016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EC3D82BB-FC26-AC88-05F0-828ED8031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95" y="5046421"/>
            <a:ext cx="674702" cy="674702"/>
          </a:xfrm>
          <a:prstGeom prst="rect">
            <a:avLst/>
          </a:prstGeom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47AFBB2C-26E9-707D-3295-A4E4D850F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86" y="4990917"/>
            <a:ext cx="845257" cy="845257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555F5E58-22C5-3319-AEF9-327CBDA301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06" y="4964861"/>
            <a:ext cx="756262" cy="7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8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174978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أحب الأعمال إلى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-أسلوب التعليم في الحديث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  <a:endCxn id="31" idx="3"/>
          </p:cNvCxnSpPr>
          <p:nvPr/>
        </p:nvCxnSpPr>
        <p:spPr>
          <a:xfrm rot="16200000" flipH="1">
            <a:off x="7012090" y="3134430"/>
            <a:ext cx="1724260" cy="954848"/>
          </a:xfrm>
          <a:prstGeom prst="bentConnector4">
            <a:avLst>
              <a:gd name="adj1" fmla="val 37296"/>
              <a:gd name="adj2" fmla="val 12394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F3FA4FB-F963-465C-4CBF-AC522F67AA3C}"/>
              </a:ext>
            </a:extLst>
          </p:cNvPr>
          <p:cNvSpPr/>
          <p:nvPr/>
        </p:nvSpPr>
        <p:spPr>
          <a:xfrm>
            <a:off x="5288227" y="4035872"/>
            <a:ext cx="3063417" cy="876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أحب الأعمال إلى الله مرتبة؟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كانت الصلاة أول الأعمال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-لماذا كان الجهاد آخر الأعمال في الترتيب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3" y="2440405"/>
            <a:ext cx="772093" cy="772093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61" name="صورة 61">
            <a:extLst>
              <a:ext uri="{FF2B5EF4-FFF2-40B4-BE49-F238E27FC236}">
                <a16:creationId xmlns:a16="http://schemas.microsoft.com/office/drawing/2014/main" id="{B1A75616-8B61-DA94-2F58-01DC4DA80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" y="2635165"/>
            <a:ext cx="838173" cy="838173"/>
          </a:xfrm>
          <a:prstGeom prst="rect">
            <a:avLst/>
          </a:prstGeom>
        </p:spPr>
      </p:pic>
      <p:pic>
        <p:nvPicPr>
          <p:cNvPr id="26" name="صورة 27">
            <a:extLst>
              <a:ext uri="{FF2B5EF4-FFF2-40B4-BE49-F238E27FC236}">
                <a16:creationId xmlns:a16="http://schemas.microsoft.com/office/drawing/2014/main" id="{2F8F99A2-B606-0F51-FD9A-637B72050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5643872"/>
            <a:ext cx="1277365" cy="95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C149EF67-FC8F-B6F8-8CA7-BBC7BB96D8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31304"/>
          <a:stretch/>
        </p:blipFill>
        <p:spPr>
          <a:xfrm>
            <a:off x="5491152" y="2333948"/>
            <a:ext cx="990349" cy="589665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26AE1C20-5FA0-8E5E-5248-7D57CD918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56895"/>
              </p:ext>
            </p:extLst>
          </p:nvPr>
        </p:nvGraphicFramePr>
        <p:xfrm>
          <a:off x="4453480" y="4999309"/>
          <a:ext cx="4607208" cy="15888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35736">
                  <a:extLst>
                    <a:ext uri="{9D8B030D-6E8A-4147-A177-3AD203B41FA5}">
                      <a16:colId xmlns:a16="http://schemas.microsoft.com/office/drawing/2014/main" val="3002530246"/>
                    </a:ext>
                  </a:extLst>
                </a:gridCol>
                <a:gridCol w="1535736">
                  <a:extLst>
                    <a:ext uri="{9D8B030D-6E8A-4147-A177-3AD203B41FA5}">
                      <a16:colId xmlns:a16="http://schemas.microsoft.com/office/drawing/2014/main" val="1436094992"/>
                    </a:ext>
                  </a:extLst>
                </a:gridCol>
                <a:gridCol w="1535736">
                  <a:extLst>
                    <a:ext uri="{9D8B030D-6E8A-4147-A177-3AD203B41FA5}">
                      <a16:colId xmlns:a16="http://schemas.microsoft.com/office/drawing/2014/main" val="3225302335"/>
                    </a:ext>
                  </a:extLst>
                </a:gridCol>
              </a:tblGrid>
              <a:tr h="794442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98781"/>
                  </a:ext>
                </a:extLst>
              </a:tr>
              <a:tr h="794442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46016"/>
                  </a:ext>
                </a:extLst>
              </a:tr>
            </a:tbl>
          </a:graphicData>
        </a:graphic>
      </p:graphicFrame>
      <p:pic>
        <p:nvPicPr>
          <p:cNvPr id="3" name="صورة 5">
            <a:extLst>
              <a:ext uri="{FF2B5EF4-FFF2-40B4-BE49-F238E27FC236}">
                <a16:creationId xmlns:a16="http://schemas.microsoft.com/office/drawing/2014/main" id="{63C8D29E-8FF3-6B3C-FE95-C00373535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60" y="1159636"/>
            <a:ext cx="3063417" cy="28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12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348528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كفارة الذنوب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راوية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-أسلوب التعليم في الحديث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12090" y="3134430"/>
            <a:ext cx="1724260" cy="954848"/>
          </a:xfrm>
          <a:prstGeom prst="bentConnector4">
            <a:avLst>
              <a:gd name="adj1" fmla="val 37296"/>
              <a:gd name="adj2" fmla="val 12394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ماهي مكفرات الذنوب الواردة في الحديث؟ مع ذكر أمثلة أخرى؟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الواجب على المسلم عند حلول المصيبة؟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3" y="2440405"/>
            <a:ext cx="772093" cy="772093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61" name="صورة 61">
            <a:extLst>
              <a:ext uri="{FF2B5EF4-FFF2-40B4-BE49-F238E27FC236}">
                <a16:creationId xmlns:a16="http://schemas.microsoft.com/office/drawing/2014/main" id="{B1A75616-8B61-DA94-2F58-01DC4DA80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9" y="2635165"/>
            <a:ext cx="838173" cy="838173"/>
          </a:xfrm>
          <a:prstGeom prst="rect">
            <a:avLst/>
          </a:prstGeom>
        </p:spPr>
      </p:pic>
      <p:pic>
        <p:nvPicPr>
          <p:cNvPr id="26" name="صورة 27">
            <a:extLst>
              <a:ext uri="{FF2B5EF4-FFF2-40B4-BE49-F238E27FC236}">
                <a16:creationId xmlns:a16="http://schemas.microsoft.com/office/drawing/2014/main" id="{2F8F99A2-B606-0F51-FD9A-637B72050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5643872"/>
            <a:ext cx="1277365" cy="95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C149EF67-FC8F-B6F8-8CA7-BBC7BB96D8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31304"/>
          <a:stretch/>
        </p:blipFill>
        <p:spPr>
          <a:xfrm>
            <a:off x="8168488" y="3894885"/>
            <a:ext cx="990349" cy="589665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26AE1C20-5FA0-8E5E-5248-7D57CD918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39943"/>
              </p:ext>
            </p:extLst>
          </p:nvPr>
        </p:nvGraphicFramePr>
        <p:xfrm>
          <a:off x="6441559" y="4565744"/>
          <a:ext cx="3258840" cy="15888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86280">
                  <a:extLst>
                    <a:ext uri="{9D8B030D-6E8A-4147-A177-3AD203B41FA5}">
                      <a16:colId xmlns:a16="http://schemas.microsoft.com/office/drawing/2014/main" val="3002530246"/>
                    </a:ext>
                  </a:extLst>
                </a:gridCol>
                <a:gridCol w="1086280">
                  <a:extLst>
                    <a:ext uri="{9D8B030D-6E8A-4147-A177-3AD203B41FA5}">
                      <a16:colId xmlns:a16="http://schemas.microsoft.com/office/drawing/2014/main" val="1436094992"/>
                    </a:ext>
                  </a:extLst>
                </a:gridCol>
                <a:gridCol w="1086280">
                  <a:extLst>
                    <a:ext uri="{9D8B030D-6E8A-4147-A177-3AD203B41FA5}">
                      <a16:colId xmlns:a16="http://schemas.microsoft.com/office/drawing/2014/main" val="3225302335"/>
                    </a:ext>
                  </a:extLst>
                </a:gridCol>
              </a:tblGrid>
              <a:tr h="79444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يشاك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درجة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محيت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98781"/>
                  </a:ext>
                </a:extLst>
              </a:tr>
              <a:tr h="794442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46016"/>
                  </a:ext>
                </a:extLst>
              </a:tr>
            </a:tbl>
          </a:graphicData>
        </a:graphic>
      </p:graphicFrame>
      <p:pic>
        <p:nvPicPr>
          <p:cNvPr id="2" name="صورة 5">
            <a:extLst>
              <a:ext uri="{FF2B5EF4-FFF2-40B4-BE49-F238E27FC236}">
                <a16:creationId xmlns:a16="http://schemas.microsoft.com/office/drawing/2014/main" id="{BFD601BA-57D6-2416-BC5E-72C5FEE4A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8" b="16492"/>
          <a:stretch/>
        </p:blipFill>
        <p:spPr>
          <a:xfrm>
            <a:off x="4333020" y="1588949"/>
            <a:ext cx="4703314" cy="2168558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F6A7BEC-CE08-2024-82C8-DBB6BCC6D7B7}"/>
              </a:ext>
            </a:extLst>
          </p:cNvPr>
          <p:cNvSpPr/>
          <p:nvPr/>
        </p:nvSpPr>
        <p:spPr>
          <a:xfrm>
            <a:off x="3744487" y="3874360"/>
            <a:ext cx="1890877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للأسباب المعينة على الصبر؟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1" name="صورة 11">
            <a:extLst>
              <a:ext uri="{FF2B5EF4-FFF2-40B4-BE49-F238E27FC236}">
                <a16:creationId xmlns:a16="http://schemas.microsoft.com/office/drawing/2014/main" id="{1C3B87EA-D5E9-D5FB-914F-DB733756A3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07" y="5859475"/>
            <a:ext cx="756681" cy="7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0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68319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فضل الرباط في سبيل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cxnSp>
        <p:nvCxnSpPr>
          <p:cNvPr id="9" name="موصل: على شكل مرفق 8">
            <a:extLst>
              <a:ext uri="{FF2B5EF4-FFF2-40B4-BE49-F238E27FC236}">
                <a16:creationId xmlns:a16="http://schemas.microsoft.com/office/drawing/2014/main" id="{880494FB-E69E-8796-D6AA-87E5F9772D0D}"/>
              </a:ext>
            </a:extLst>
          </p:cNvPr>
          <p:cNvCxnSpPr>
            <a:cxnSpLocks/>
          </p:cNvCxnSpPr>
          <p:nvPr/>
        </p:nvCxnSpPr>
        <p:spPr>
          <a:xfrm>
            <a:off x="8663663" y="1798119"/>
            <a:ext cx="1710099" cy="1630881"/>
          </a:xfrm>
          <a:prstGeom prst="bentConnector3">
            <a:avLst>
              <a:gd name="adj1" fmla="val 7426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6364A7AD-0925-CEB5-0A2C-68F0EC19C7D8}"/>
              </a:ext>
            </a:extLst>
          </p:cNvPr>
          <p:cNvCxnSpPr>
            <a:cxnSpLocks/>
          </p:cNvCxnSpPr>
          <p:nvPr/>
        </p:nvCxnSpPr>
        <p:spPr>
          <a:xfrm>
            <a:off x="8663663" y="3319604"/>
            <a:ext cx="1710099" cy="1468045"/>
          </a:xfrm>
          <a:prstGeom prst="bentConnector3">
            <a:avLst>
              <a:gd name="adj1" fmla="val 6397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609CAB5-FA8C-0539-59DD-43C47CB91E10}"/>
              </a:ext>
            </a:extLst>
          </p:cNvPr>
          <p:cNvSpPr/>
          <p:nvPr/>
        </p:nvSpPr>
        <p:spPr>
          <a:xfrm>
            <a:off x="10087900" y="1399044"/>
            <a:ext cx="1828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راوية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FAE859-7D45-F466-75BF-C95A67789271}"/>
              </a:ext>
            </a:extLst>
          </p:cNvPr>
          <p:cNvSpPr/>
          <p:nvPr/>
        </p:nvSpPr>
        <p:spPr>
          <a:xfrm>
            <a:off x="10087900" y="3531448"/>
            <a:ext cx="1828800" cy="25041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>
                <a:solidFill>
                  <a:schemeClr val="tx1"/>
                </a:solidFill>
              </a:rPr>
              <a:t>-ماهو العمل الفضيل الذي مدار الحديث عنه؟</a:t>
            </a:r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787CE99B-6D62-4DEE-FF84-9383A468B98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12090" y="3134430"/>
            <a:ext cx="1724260" cy="954848"/>
          </a:xfrm>
          <a:prstGeom prst="bentConnector4">
            <a:avLst>
              <a:gd name="adj1" fmla="val 37296"/>
              <a:gd name="adj2" fmla="val 12394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: على شكل مرفق 35">
            <a:extLst>
              <a:ext uri="{FF2B5EF4-FFF2-40B4-BE49-F238E27FC236}">
                <a16:creationId xmlns:a16="http://schemas.microsoft.com/office/drawing/2014/main" id="{6DB215BB-1872-768A-00A3-A55CBB15CC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74160" y="1886139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5655577D-55C7-B831-972B-BAA4DA780BAB}"/>
              </a:ext>
            </a:extLst>
          </p:cNvPr>
          <p:cNvSpPr/>
          <p:nvPr/>
        </p:nvSpPr>
        <p:spPr>
          <a:xfrm>
            <a:off x="431222" y="1562508"/>
            <a:ext cx="2681960" cy="196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ماهو الفضل الذي يناله المرابط في سبيل الله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6" name="موصل: على شكل مرفق 45">
            <a:extLst>
              <a:ext uri="{FF2B5EF4-FFF2-40B4-BE49-F238E27FC236}">
                <a16:creationId xmlns:a16="http://schemas.microsoft.com/office/drawing/2014/main" id="{7384D290-4448-1A73-4895-193236532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65" y="3531448"/>
            <a:ext cx="2615444" cy="87622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8B631DCA-457D-DBE8-0625-090951446018}"/>
              </a:ext>
            </a:extLst>
          </p:cNvPr>
          <p:cNvSpPr/>
          <p:nvPr/>
        </p:nvSpPr>
        <p:spPr>
          <a:xfrm>
            <a:off x="462938" y="3694912"/>
            <a:ext cx="2681960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-هل حرس الحدود يدخلون في فضل الحديث – فصلي القول؟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88058880-E719-0931-9FA2-A48B9B9F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2" y="2005726"/>
            <a:ext cx="768993" cy="768993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77E4BC2C-1018-149C-A9BF-5E5D9F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3" y="2440405"/>
            <a:ext cx="772093" cy="772093"/>
          </a:xfrm>
          <a:prstGeom prst="rect">
            <a:avLst/>
          </a:prstGeom>
        </p:spPr>
      </p:pic>
      <p:pic>
        <p:nvPicPr>
          <p:cNvPr id="59" name="صورة 59">
            <a:extLst>
              <a:ext uri="{FF2B5EF4-FFF2-40B4-BE49-F238E27FC236}">
                <a16:creationId xmlns:a16="http://schemas.microsoft.com/office/drawing/2014/main" id="{355F8D8C-37E9-338D-8608-A5BCCA93A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25" y="5549003"/>
            <a:ext cx="899549" cy="899549"/>
          </a:xfrm>
          <a:prstGeom prst="rect">
            <a:avLst/>
          </a:prstGeom>
        </p:spPr>
      </p:pic>
      <p:pic>
        <p:nvPicPr>
          <p:cNvPr id="26" name="صورة 27">
            <a:extLst>
              <a:ext uri="{FF2B5EF4-FFF2-40B4-BE49-F238E27FC236}">
                <a16:creationId xmlns:a16="http://schemas.microsoft.com/office/drawing/2014/main" id="{2F8F99A2-B606-0F51-FD9A-637B7205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5643872"/>
            <a:ext cx="1277365" cy="95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C149EF67-FC8F-B6F8-8CA7-BBC7BB96D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31304"/>
          <a:stretch/>
        </p:blipFill>
        <p:spPr>
          <a:xfrm>
            <a:off x="8168488" y="3894885"/>
            <a:ext cx="990349" cy="589665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26AE1C20-5FA0-8E5E-5248-7D57CD918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421393"/>
              </p:ext>
            </p:extLst>
          </p:nvPr>
        </p:nvGraphicFramePr>
        <p:xfrm>
          <a:off x="5966451" y="4565744"/>
          <a:ext cx="3733948" cy="158888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66974">
                  <a:extLst>
                    <a:ext uri="{9D8B030D-6E8A-4147-A177-3AD203B41FA5}">
                      <a16:colId xmlns:a16="http://schemas.microsoft.com/office/drawing/2014/main" val="3002530246"/>
                    </a:ext>
                  </a:extLst>
                </a:gridCol>
                <a:gridCol w="1866974">
                  <a:extLst>
                    <a:ext uri="{9D8B030D-6E8A-4147-A177-3AD203B41FA5}">
                      <a16:colId xmlns:a16="http://schemas.microsoft.com/office/drawing/2014/main" val="1436094992"/>
                    </a:ext>
                  </a:extLst>
                </a:gridCol>
              </a:tblGrid>
              <a:tr h="79444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رباط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الفتان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98781"/>
                  </a:ext>
                </a:extLst>
              </a:tr>
              <a:tr h="794442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46016"/>
                  </a:ext>
                </a:extLst>
              </a:tr>
            </a:tbl>
          </a:graphicData>
        </a:graphic>
      </p:graphicFrame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F6A7BEC-CE08-2024-82C8-DBB6BCC6D7B7}"/>
              </a:ext>
            </a:extLst>
          </p:cNvPr>
          <p:cNvSpPr/>
          <p:nvPr/>
        </p:nvSpPr>
        <p:spPr>
          <a:xfrm>
            <a:off x="3744487" y="3874360"/>
            <a:ext cx="1890877" cy="26047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لأعمال المرابطة في سبيل الله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1" name="صورة 11">
            <a:extLst>
              <a:ext uri="{FF2B5EF4-FFF2-40B4-BE49-F238E27FC236}">
                <a16:creationId xmlns:a16="http://schemas.microsoft.com/office/drawing/2014/main" id="{1C3B87EA-D5E9-D5FB-914F-DB733756A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07" y="5859475"/>
            <a:ext cx="756681" cy="756681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FE025D03-B1A5-6070-43D9-73193EFAD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71" y="1488571"/>
            <a:ext cx="2741155" cy="2167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86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B7D96AB-7A45-8AEA-9266-EC191FE65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45792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فضل التسبيح و التحميد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D0A1EBF1-F4F6-03CD-8C47-FFB4E6E66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9" y="241844"/>
            <a:ext cx="2219771" cy="122087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AF15EB81-B516-9DA7-638B-FF1635B1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46"/>
          <a:stretch/>
        </p:blipFill>
        <p:spPr>
          <a:xfrm>
            <a:off x="4785623" y="1462718"/>
            <a:ext cx="3429619" cy="2221539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85AD358-36C8-14AF-A969-9F8174D977B8}"/>
              </a:ext>
            </a:extLst>
          </p:cNvPr>
          <p:cNvSpPr/>
          <p:nvPr/>
        </p:nvSpPr>
        <p:spPr>
          <a:xfrm>
            <a:off x="8449902" y="2602871"/>
            <a:ext cx="3558514" cy="6538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الطهور شطر الإيمان 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73DFCBB-D78A-989F-E740-AE547214A1E3}"/>
              </a:ext>
            </a:extLst>
          </p:cNvPr>
          <p:cNvSpPr/>
          <p:nvPr/>
        </p:nvSpPr>
        <p:spPr>
          <a:xfrm>
            <a:off x="4610162" y="4162079"/>
            <a:ext cx="3558514" cy="691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الحمد لله تملأ الميزان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3543FE8-D745-ED42-CC83-B47CE9B4B5D9}"/>
              </a:ext>
            </a:extLst>
          </p:cNvPr>
          <p:cNvSpPr/>
          <p:nvPr/>
        </p:nvSpPr>
        <p:spPr>
          <a:xfrm>
            <a:off x="865577" y="1513738"/>
            <a:ext cx="3558514" cy="691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وسبحان الله والحمد لله تملأ ما بين السموات و الأرض.</a:t>
            </a: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F784D213-5345-BC22-6D44-745075900023}"/>
              </a:ext>
            </a:extLst>
          </p:cNvPr>
          <p:cNvCxnSpPr>
            <a:cxnSpLocks/>
          </p:cNvCxnSpPr>
          <p:nvPr/>
        </p:nvCxnSpPr>
        <p:spPr>
          <a:xfrm>
            <a:off x="7079307" y="4740495"/>
            <a:ext cx="0" cy="6547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8D09E461-4C8B-7354-FC20-67C0823D6725}"/>
              </a:ext>
            </a:extLst>
          </p:cNvPr>
          <p:cNvCxnSpPr>
            <a:cxnSpLocks/>
          </p:cNvCxnSpPr>
          <p:nvPr/>
        </p:nvCxnSpPr>
        <p:spPr>
          <a:xfrm>
            <a:off x="10229159" y="3084215"/>
            <a:ext cx="0" cy="1945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9B9EDB41-262E-9897-22BA-F843FBF8FBB7}"/>
              </a:ext>
            </a:extLst>
          </p:cNvPr>
          <p:cNvCxnSpPr>
            <a:cxnSpLocks/>
          </p:cNvCxnSpPr>
          <p:nvPr/>
        </p:nvCxnSpPr>
        <p:spPr>
          <a:xfrm>
            <a:off x="9455842" y="3256733"/>
            <a:ext cx="0" cy="177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جدول 27">
            <a:extLst>
              <a:ext uri="{FF2B5EF4-FFF2-40B4-BE49-F238E27FC236}">
                <a16:creationId xmlns:a16="http://schemas.microsoft.com/office/drawing/2014/main" id="{2F7B471F-9B2B-39FD-1075-9F8E79207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997570"/>
              </p:ext>
            </p:extLst>
          </p:nvPr>
        </p:nvGraphicFramePr>
        <p:xfrm>
          <a:off x="8716088" y="5029703"/>
          <a:ext cx="3026142" cy="11887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08714">
                  <a:extLst>
                    <a:ext uri="{9D8B030D-6E8A-4147-A177-3AD203B41FA5}">
                      <a16:colId xmlns:a16="http://schemas.microsoft.com/office/drawing/2014/main" val="3974431961"/>
                    </a:ext>
                  </a:extLst>
                </a:gridCol>
                <a:gridCol w="1008714">
                  <a:extLst>
                    <a:ext uri="{9D8B030D-6E8A-4147-A177-3AD203B41FA5}">
                      <a16:colId xmlns:a16="http://schemas.microsoft.com/office/drawing/2014/main" val="4012883122"/>
                    </a:ext>
                  </a:extLst>
                </a:gridCol>
                <a:gridCol w="1008714">
                  <a:extLst>
                    <a:ext uri="{9D8B030D-6E8A-4147-A177-3AD203B41FA5}">
                      <a16:colId xmlns:a16="http://schemas.microsoft.com/office/drawing/2014/main" val="2523352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88558"/>
                  </a:ext>
                </a:extLst>
              </a:tr>
            </a:tbl>
          </a:graphicData>
        </a:graphic>
      </p:graphicFrame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BC66ABE8-5942-300A-E350-89C029B2376A}"/>
              </a:ext>
            </a:extLst>
          </p:cNvPr>
          <p:cNvCxnSpPr>
            <a:cxnSpLocks/>
          </p:cNvCxnSpPr>
          <p:nvPr/>
        </p:nvCxnSpPr>
        <p:spPr>
          <a:xfrm>
            <a:off x="11170970" y="3236615"/>
            <a:ext cx="0" cy="1945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4922B110-7CAF-2FB2-7E51-C108564632F1}"/>
              </a:ext>
            </a:extLst>
          </p:cNvPr>
          <p:cNvCxnSpPr>
            <a:cxnSpLocks/>
          </p:cNvCxnSpPr>
          <p:nvPr/>
        </p:nvCxnSpPr>
        <p:spPr>
          <a:xfrm>
            <a:off x="5922475" y="4740495"/>
            <a:ext cx="0" cy="590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جدول 27">
            <a:extLst>
              <a:ext uri="{FF2B5EF4-FFF2-40B4-BE49-F238E27FC236}">
                <a16:creationId xmlns:a16="http://schemas.microsoft.com/office/drawing/2014/main" id="{16770B74-0A46-7BE3-8879-FDBB19C9C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020487"/>
              </p:ext>
            </p:extLst>
          </p:nvPr>
        </p:nvGraphicFramePr>
        <p:xfrm>
          <a:off x="4785622" y="5315541"/>
          <a:ext cx="3112076" cy="11887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56038">
                  <a:extLst>
                    <a:ext uri="{9D8B030D-6E8A-4147-A177-3AD203B41FA5}">
                      <a16:colId xmlns:a16="http://schemas.microsoft.com/office/drawing/2014/main" val="3974431961"/>
                    </a:ext>
                  </a:extLst>
                </a:gridCol>
                <a:gridCol w="1556038">
                  <a:extLst>
                    <a:ext uri="{9D8B030D-6E8A-4147-A177-3AD203B41FA5}">
                      <a16:colId xmlns:a16="http://schemas.microsoft.com/office/drawing/2014/main" val="4012883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المعنى: </a:t>
                      </a:r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أجرها: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88558"/>
                  </a:ext>
                </a:extLst>
              </a:tr>
            </a:tbl>
          </a:graphicData>
        </a:graphic>
      </p:graphicFrame>
      <p:pic>
        <p:nvPicPr>
          <p:cNvPr id="39" name="صورة 39">
            <a:extLst>
              <a:ext uri="{FF2B5EF4-FFF2-40B4-BE49-F238E27FC236}">
                <a16:creationId xmlns:a16="http://schemas.microsoft.com/office/drawing/2014/main" id="{883FACAD-398E-2F89-DE7E-F24BB99F6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80" y="1468553"/>
            <a:ext cx="1103957" cy="982975"/>
          </a:xfrm>
          <a:prstGeom prst="rect">
            <a:avLst/>
          </a:prstGeom>
        </p:spPr>
      </p:pic>
      <p:pic>
        <p:nvPicPr>
          <p:cNvPr id="40" name="صورة 40">
            <a:extLst>
              <a:ext uri="{FF2B5EF4-FFF2-40B4-BE49-F238E27FC236}">
                <a16:creationId xmlns:a16="http://schemas.microsoft.com/office/drawing/2014/main" id="{FDBED8FD-D357-3A18-4FBA-338013FF3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6645" y="4481382"/>
            <a:ext cx="843816" cy="843816"/>
          </a:xfrm>
          <a:prstGeom prst="rect">
            <a:avLst/>
          </a:prstGeom>
        </p:spPr>
      </p:pic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1897869C-4815-2544-3205-AE2AAAAAC919}"/>
              </a:ext>
            </a:extLst>
          </p:cNvPr>
          <p:cNvCxnSpPr>
            <a:cxnSpLocks/>
          </p:cNvCxnSpPr>
          <p:nvPr/>
        </p:nvCxnSpPr>
        <p:spPr>
          <a:xfrm>
            <a:off x="4061485" y="1710099"/>
            <a:ext cx="0" cy="1374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D3C4C49A-C7C9-A0D2-6E6C-8490401543FA}"/>
              </a:ext>
            </a:extLst>
          </p:cNvPr>
          <p:cNvCxnSpPr>
            <a:cxnSpLocks/>
          </p:cNvCxnSpPr>
          <p:nvPr/>
        </p:nvCxnSpPr>
        <p:spPr>
          <a:xfrm>
            <a:off x="2100906" y="2150402"/>
            <a:ext cx="0" cy="7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جدول 27">
            <a:extLst>
              <a:ext uri="{FF2B5EF4-FFF2-40B4-BE49-F238E27FC236}">
                <a16:creationId xmlns:a16="http://schemas.microsoft.com/office/drawing/2014/main" id="{09870401-4A63-A278-B490-164AD4CD4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57007"/>
              </p:ext>
            </p:extLst>
          </p:nvPr>
        </p:nvGraphicFramePr>
        <p:xfrm>
          <a:off x="403325" y="2602871"/>
          <a:ext cx="4147638" cy="14003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73819">
                  <a:extLst>
                    <a:ext uri="{9D8B030D-6E8A-4147-A177-3AD203B41FA5}">
                      <a16:colId xmlns:a16="http://schemas.microsoft.com/office/drawing/2014/main" val="3974431961"/>
                    </a:ext>
                  </a:extLst>
                </a:gridCol>
                <a:gridCol w="2073819">
                  <a:extLst>
                    <a:ext uri="{9D8B030D-6E8A-4147-A177-3AD203B41FA5}">
                      <a16:colId xmlns:a16="http://schemas.microsoft.com/office/drawing/2014/main" val="4012883122"/>
                    </a:ext>
                  </a:extLst>
                </a:gridCol>
              </a:tblGrid>
              <a:tr h="140030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المعنى: </a:t>
                      </a:r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أجرها: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88558"/>
                  </a:ext>
                </a:extLst>
              </a:tr>
            </a:tbl>
          </a:graphicData>
        </a:graphic>
      </p:graphicFrame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20EEFCC5-904C-2718-BD4E-7684162F7DD4}"/>
              </a:ext>
            </a:extLst>
          </p:cNvPr>
          <p:cNvSpPr/>
          <p:nvPr/>
        </p:nvSpPr>
        <p:spPr>
          <a:xfrm>
            <a:off x="727181" y="4071295"/>
            <a:ext cx="3558514" cy="6915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عللي: الحمدلله وسبحان الله تملأ ما بين السموات و الأرض؟</a:t>
            </a: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1C554340-53E7-EA27-7232-8C06FB0BEDAF}"/>
              </a:ext>
            </a:extLst>
          </p:cNvPr>
          <p:cNvSpPr/>
          <p:nvPr/>
        </p:nvSpPr>
        <p:spPr>
          <a:xfrm>
            <a:off x="655849" y="4924780"/>
            <a:ext cx="3558514" cy="1691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6" name="صورة 56">
            <a:extLst>
              <a:ext uri="{FF2B5EF4-FFF2-40B4-BE49-F238E27FC236}">
                <a16:creationId xmlns:a16="http://schemas.microsoft.com/office/drawing/2014/main" id="{9ADD0FC9-9DD5-08B8-D497-7BE6252D9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5" y="5395281"/>
            <a:ext cx="1291989" cy="10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DBF9B607-82C4-5E91-0065-EC42B712EE99}"/>
              </a:ext>
            </a:extLst>
          </p:cNvPr>
          <p:cNvSpPr/>
          <p:nvPr/>
        </p:nvSpPr>
        <p:spPr>
          <a:xfrm>
            <a:off x="3576959" y="4368845"/>
            <a:ext cx="3129637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ثمرات المحافظة على أذكار الصباح و المساء؟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D6212881-3849-EC7B-265E-E0F8DE9577FB}"/>
              </a:ext>
            </a:extLst>
          </p:cNvPr>
          <p:cNvSpPr/>
          <p:nvPr/>
        </p:nvSpPr>
        <p:spPr>
          <a:xfrm>
            <a:off x="3382475" y="2181182"/>
            <a:ext cx="4470703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C80FDA02-DF04-DDF1-A3FB-EB9DC65C0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945916"/>
              </p:ext>
            </p:extLst>
          </p:nvPr>
        </p:nvGraphicFramePr>
        <p:xfrm>
          <a:off x="3382475" y="365125"/>
          <a:ext cx="8600037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3211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14870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5627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96774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أهمية أذكار الصباح و المساء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71E5C925-FC64-44A4-0AA3-7F82E42A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9" y="241844"/>
            <a:ext cx="2219771" cy="1220874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90911D1-9308-506A-FBE2-47DF69005D9D}"/>
              </a:ext>
            </a:extLst>
          </p:cNvPr>
          <p:cNvSpPr/>
          <p:nvPr/>
        </p:nvSpPr>
        <p:spPr>
          <a:xfrm>
            <a:off x="8261288" y="1666086"/>
            <a:ext cx="3558514" cy="1666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-صنفي الأسباب التالية في الوقاية حسب الجدول :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شرب الدواء – قراءة القرآن –أذكار الصباح و المساء- اقتناء طفاية الحريق- التصبح بعجوة المدينة- لبس الملابس الشتوية- ماء زمزم – الدعاء.</a:t>
            </a:r>
          </a:p>
        </p:txBody>
      </p:sp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0C9E3FD4-51DD-0707-C2AA-820C01FF7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46893"/>
              </p:ext>
            </p:extLst>
          </p:nvPr>
        </p:nvGraphicFramePr>
        <p:xfrm>
          <a:off x="8372131" y="3604984"/>
          <a:ext cx="3336828" cy="257371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68414">
                  <a:extLst>
                    <a:ext uri="{9D8B030D-6E8A-4147-A177-3AD203B41FA5}">
                      <a16:colId xmlns:a16="http://schemas.microsoft.com/office/drawing/2014/main" val="1717560920"/>
                    </a:ext>
                  </a:extLst>
                </a:gridCol>
                <a:gridCol w="1668414">
                  <a:extLst>
                    <a:ext uri="{9D8B030D-6E8A-4147-A177-3AD203B41FA5}">
                      <a16:colId xmlns:a16="http://schemas.microsoft.com/office/drawing/2014/main" val="902622538"/>
                    </a:ext>
                  </a:extLst>
                </a:gridCol>
              </a:tblGrid>
              <a:tr h="66578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أسباب مادية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أسباب شرعية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296696"/>
                  </a:ext>
                </a:extLst>
              </a:tr>
              <a:tr h="190793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76888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E35EA618-C5EE-3E0B-70DF-235BC1922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129" y="5448558"/>
            <a:ext cx="882147" cy="132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74B04774-37D8-4B8B-E2EE-1E7B0322E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60" y="5681010"/>
            <a:ext cx="1087584" cy="86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42AB0782-3B5A-08E3-EE3B-61016C724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165" y="4797211"/>
            <a:ext cx="651347" cy="651347"/>
          </a:xfrm>
          <a:prstGeom prst="rect">
            <a:avLst/>
          </a:prstGeom>
        </p:spPr>
      </p:pic>
      <p:pic>
        <p:nvPicPr>
          <p:cNvPr id="16" name="صورة 16">
            <a:extLst>
              <a:ext uri="{FF2B5EF4-FFF2-40B4-BE49-F238E27FC236}">
                <a16:creationId xmlns:a16="http://schemas.microsoft.com/office/drawing/2014/main" id="{72299E67-7A8D-3947-19EB-6C003140C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95" y="4797210"/>
            <a:ext cx="905031" cy="651348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16A3EEF8-89B1-3A71-9C2F-F385B77EA396}"/>
              </a:ext>
            </a:extLst>
          </p:cNvPr>
          <p:cNvSpPr/>
          <p:nvPr/>
        </p:nvSpPr>
        <p:spPr>
          <a:xfrm>
            <a:off x="4146651" y="972852"/>
            <a:ext cx="3558514" cy="1666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-ماهما الذكران الواردان في الدرس تقي من الأخطار المعنوية و الحسية ؟</a:t>
            </a:r>
          </a:p>
        </p:txBody>
      </p:sp>
      <p:pic>
        <p:nvPicPr>
          <p:cNvPr id="21" name="صورة 21">
            <a:extLst>
              <a:ext uri="{FF2B5EF4-FFF2-40B4-BE49-F238E27FC236}">
                <a16:creationId xmlns:a16="http://schemas.microsoft.com/office/drawing/2014/main" id="{5E309EAD-08E5-5102-5DBA-9215B4A41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92" y="4472250"/>
            <a:ext cx="1155700" cy="1752600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579E3A42-DD7E-B0B0-7DFA-6D6058325F2B}"/>
              </a:ext>
            </a:extLst>
          </p:cNvPr>
          <p:cNvSpPr/>
          <p:nvPr/>
        </p:nvSpPr>
        <p:spPr>
          <a:xfrm>
            <a:off x="381034" y="1955678"/>
            <a:ext cx="2853428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-وقت أذكار الصباح من بعد صلاة …………………….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-وقت أذكار المساء من بعد صلاة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…………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6" name="صورة 26">
            <a:extLst>
              <a:ext uri="{FF2B5EF4-FFF2-40B4-BE49-F238E27FC236}">
                <a16:creationId xmlns:a16="http://schemas.microsoft.com/office/drawing/2014/main" id="{3108D6C9-9329-1972-9B8E-2D856F433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70" y="1362903"/>
            <a:ext cx="885990" cy="885990"/>
          </a:xfrm>
          <a:prstGeom prst="rect">
            <a:avLst/>
          </a:prstGeom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676A1479-9122-6BD3-5412-947E8614386A}"/>
              </a:ext>
            </a:extLst>
          </p:cNvPr>
          <p:cNvSpPr/>
          <p:nvPr/>
        </p:nvSpPr>
        <p:spPr>
          <a:xfrm>
            <a:off x="324049" y="4009982"/>
            <a:ext cx="2993433" cy="22910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-أذكري أذكار أخرى غير ما ذكر في الدرس؟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9" name="صورة 29">
            <a:extLst>
              <a:ext uri="{FF2B5EF4-FFF2-40B4-BE49-F238E27FC236}">
                <a16:creationId xmlns:a16="http://schemas.microsoft.com/office/drawing/2014/main" id="{4E43477C-FEE5-CCC5-3963-A4614941E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31" y="2492844"/>
            <a:ext cx="933328" cy="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4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B4E714E-8769-D383-6295-7A309B8633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286791"/>
              </p:ext>
            </p:extLst>
          </p:nvPr>
        </p:nvGraphicFramePr>
        <p:xfrm>
          <a:off x="3344751" y="153248"/>
          <a:ext cx="8637761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3927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18883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6310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1649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أهمية التوبة و الاستغفار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224AF9D5-FDE3-E7A9-C4BB-776A1DF45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9" y="241844"/>
            <a:ext cx="2219771" cy="122087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7F424D2-6A85-9DA6-95A8-01E99C92C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3" t="22018" r="35275" b="50000"/>
          <a:stretch/>
        </p:blipFill>
        <p:spPr>
          <a:xfrm>
            <a:off x="8295798" y="1270000"/>
            <a:ext cx="3385687" cy="3646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19D405EC-BEDF-25B6-822D-B9C8F2AEAF10}"/>
              </a:ext>
            </a:extLst>
          </p:cNvPr>
          <p:cNvCxnSpPr>
            <a:cxnSpLocks/>
          </p:cNvCxnSpPr>
          <p:nvPr/>
        </p:nvCxnSpPr>
        <p:spPr>
          <a:xfrm flipH="1" flipV="1">
            <a:off x="6576337" y="2049604"/>
            <a:ext cx="1719461" cy="251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E462BA5F-0BAB-7432-9B6E-AF1220154D6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350751"/>
            <a:ext cx="2199798" cy="166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8AB82DE0-D0A9-77A7-11A9-356D6E121B04}"/>
              </a:ext>
            </a:extLst>
          </p:cNvPr>
          <p:cNvCxnSpPr>
            <a:cxnSpLocks/>
          </p:cNvCxnSpPr>
          <p:nvPr/>
        </p:nvCxnSpPr>
        <p:spPr>
          <a:xfrm flipH="1">
            <a:off x="5943600" y="4019271"/>
            <a:ext cx="2352198" cy="897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ADD7839F-2307-F643-FE66-CF15DAA93C80}"/>
              </a:ext>
            </a:extLst>
          </p:cNvPr>
          <p:cNvCxnSpPr>
            <a:cxnSpLocks/>
          </p:cNvCxnSpPr>
          <p:nvPr/>
        </p:nvCxnSpPr>
        <p:spPr>
          <a:xfrm flipH="1">
            <a:off x="6576337" y="4687791"/>
            <a:ext cx="1567061" cy="1360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9F76CB7-1BBC-0650-7CB7-47C63DDCEA25}"/>
              </a:ext>
            </a:extLst>
          </p:cNvPr>
          <p:cNvSpPr/>
          <p:nvPr/>
        </p:nvSpPr>
        <p:spPr>
          <a:xfrm>
            <a:off x="1860990" y="1440412"/>
            <a:ext cx="5069553" cy="7746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-فضائل رؤاي الحديث؟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08E78F8-9571-3AE7-CF63-51EDDE215C9A}"/>
              </a:ext>
            </a:extLst>
          </p:cNvPr>
          <p:cNvSpPr/>
          <p:nvPr/>
        </p:nvSpPr>
        <p:spPr>
          <a:xfrm>
            <a:off x="510515" y="2496356"/>
            <a:ext cx="5991131" cy="1061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شروط التوبة؟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4D3CC3-0D08-A5CB-A8A1-09935B64C29C}"/>
              </a:ext>
            </a:extLst>
          </p:cNvPr>
          <p:cNvSpPr/>
          <p:nvPr/>
        </p:nvSpPr>
        <p:spPr>
          <a:xfrm>
            <a:off x="160081" y="3855323"/>
            <a:ext cx="6099888" cy="1061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حاجة المسلم للاستغفار والتوبة كحاجته لطعام و الشراب و الهواء؟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D07C72B-E0AE-1668-C679-68C8DCEE12A8}"/>
              </a:ext>
            </a:extLst>
          </p:cNvPr>
          <p:cNvSpPr/>
          <p:nvPr/>
        </p:nvSpPr>
        <p:spPr>
          <a:xfrm>
            <a:off x="830655" y="5254148"/>
            <a:ext cx="6099888" cy="1061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كان صلى الله عليه وسلم يكثر من الاستغفار؟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0F9E9FAD-5328-A01F-9534-4DF9C9841A35}"/>
              </a:ext>
            </a:extLst>
          </p:cNvPr>
          <p:cNvCxnSpPr>
            <a:cxnSpLocks/>
          </p:cNvCxnSpPr>
          <p:nvPr/>
        </p:nvCxnSpPr>
        <p:spPr>
          <a:xfrm>
            <a:off x="9732475" y="4916533"/>
            <a:ext cx="0" cy="767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918E0EC8-DAE7-1BB5-BBD7-FC6C68F05A21}"/>
              </a:ext>
            </a:extLst>
          </p:cNvPr>
          <p:cNvSpPr/>
          <p:nvPr/>
        </p:nvSpPr>
        <p:spPr>
          <a:xfrm>
            <a:off x="7773010" y="5143474"/>
            <a:ext cx="3908475" cy="1360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-يزاد في التوبة شرط إذا كان الذنب في حقوق الآخرين؟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0" name="صورة 30">
            <a:extLst>
              <a:ext uri="{FF2B5EF4-FFF2-40B4-BE49-F238E27FC236}">
                <a16:creationId xmlns:a16="http://schemas.microsoft.com/office/drawing/2014/main" id="{497BC78B-0F6F-133F-AA8D-E8B3516C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99" y="1812936"/>
            <a:ext cx="836260" cy="836260"/>
          </a:xfrm>
          <a:prstGeom prst="rect">
            <a:avLst/>
          </a:prstGeom>
        </p:spPr>
      </p:pic>
      <p:pic>
        <p:nvPicPr>
          <p:cNvPr id="31" name="صورة 31">
            <a:extLst>
              <a:ext uri="{FF2B5EF4-FFF2-40B4-BE49-F238E27FC236}">
                <a16:creationId xmlns:a16="http://schemas.microsoft.com/office/drawing/2014/main" id="{210D7D6C-2319-72B6-9313-44F5C80C0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10" y="2802651"/>
            <a:ext cx="923260" cy="923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صورة 32">
            <a:extLst>
              <a:ext uri="{FF2B5EF4-FFF2-40B4-BE49-F238E27FC236}">
                <a16:creationId xmlns:a16="http://schemas.microsoft.com/office/drawing/2014/main" id="{39D8648B-AD7E-75F7-AEE5-F134F9524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8"/>
          <a:stretch/>
        </p:blipFill>
        <p:spPr>
          <a:xfrm>
            <a:off x="6450737" y="5417588"/>
            <a:ext cx="851494" cy="804298"/>
          </a:xfrm>
          <a:prstGeom prst="rect">
            <a:avLst/>
          </a:prstGeom>
        </p:spPr>
      </p:pic>
      <p:pic>
        <p:nvPicPr>
          <p:cNvPr id="33" name="صورة 33">
            <a:extLst>
              <a:ext uri="{FF2B5EF4-FFF2-40B4-BE49-F238E27FC236}">
                <a16:creationId xmlns:a16="http://schemas.microsoft.com/office/drawing/2014/main" id="{F50E8032-568E-BEDF-11E8-88F57029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2" y="4105666"/>
            <a:ext cx="1109680" cy="887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صورة 33">
            <a:extLst>
              <a:ext uri="{FF2B5EF4-FFF2-40B4-BE49-F238E27FC236}">
                <a16:creationId xmlns:a16="http://schemas.microsoft.com/office/drawing/2014/main" id="{157250B9-1B9A-65D9-FA00-32BAB42D4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469" y="5604346"/>
            <a:ext cx="1109680" cy="887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57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46859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التوحيد و أقسامه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8" name="صورة 8">
            <a:extLst>
              <a:ext uri="{FF2B5EF4-FFF2-40B4-BE49-F238E27FC236}">
                <a16:creationId xmlns:a16="http://schemas.microsoft.com/office/drawing/2014/main" id="{B23BABE0-1D17-697E-58E6-2B1C82067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525" y="1399045"/>
            <a:ext cx="1131683" cy="1028156"/>
          </a:xfrm>
          <a:prstGeom prst="rect">
            <a:avLst/>
          </a:prstGeom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9186EDF8-831C-7679-0317-CD510592D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23220"/>
              </p:ext>
            </p:extLst>
          </p:nvPr>
        </p:nvGraphicFramePr>
        <p:xfrm>
          <a:off x="4174654" y="1499152"/>
          <a:ext cx="6371148" cy="102815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23716">
                  <a:extLst>
                    <a:ext uri="{9D8B030D-6E8A-4147-A177-3AD203B41FA5}">
                      <a16:colId xmlns:a16="http://schemas.microsoft.com/office/drawing/2014/main" val="4032726033"/>
                    </a:ext>
                  </a:extLst>
                </a:gridCol>
                <a:gridCol w="2123716">
                  <a:extLst>
                    <a:ext uri="{9D8B030D-6E8A-4147-A177-3AD203B41FA5}">
                      <a16:colId xmlns:a16="http://schemas.microsoft.com/office/drawing/2014/main" val="2200371217"/>
                    </a:ext>
                  </a:extLst>
                </a:gridCol>
                <a:gridCol w="2123716">
                  <a:extLst>
                    <a:ext uri="{9D8B030D-6E8A-4147-A177-3AD203B41FA5}">
                      <a16:colId xmlns:a16="http://schemas.microsoft.com/office/drawing/2014/main" val="3513377132"/>
                    </a:ext>
                  </a:extLst>
                </a:gridCol>
              </a:tblGrid>
              <a:tr h="102815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لغة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معنى التوحيد</a:t>
                      </a:r>
                      <a:r>
                        <a:rPr lang="ar-SA" dirty="0"/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شرعا 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330884"/>
                  </a:ext>
                </a:extLst>
              </a:tr>
            </a:tbl>
          </a:graphicData>
        </a:graphic>
      </p:graphicFrame>
      <p:pic>
        <p:nvPicPr>
          <p:cNvPr id="6" name="صورة 6">
            <a:extLst>
              <a:ext uri="{FF2B5EF4-FFF2-40B4-BE49-F238E27FC236}">
                <a16:creationId xmlns:a16="http://schemas.microsoft.com/office/drawing/2014/main" id="{C5942DFD-2957-0B1A-0173-E36A72D17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69" y="2876372"/>
            <a:ext cx="1091422" cy="121424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F6E73F-55F7-A8CF-E174-4F729ABF28AD}"/>
              </a:ext>
            </a:extLst>
          </p:cNvPr>
          <p:cNvSpPr txBox="1"/>
          <p:nvPr/>
        </p:nvSpPr>
        <p:spPr>
          <a:xfrm>
            <a:off x="641288" y="2877721"/>
            <a:ext cx="99045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-لتوحيد ثلاثة أنواع – من خلال الأمور التالية – استنتجي أنواع التوحيد مع إضافة أمثلة أخرى: </a:t>
            </a:r>
          </a:p>
        </p:txBody>
      </p:sp>
      <p:graphicFrame>
        <p:nvGraphicFramePr>
          <p:cNvPr id="12" name="جدول 5">
            <a:extLst>
              <a:ext uri="{FF2B5EF4-FFF2-40B4-BE49-F238E27FC236}">
                <a16:creationId xmlns:a16="http://schemas.microsoft.com/office/drawing/2014/main" id="{E8C9DFE1-50B8-DEED-EEDB-E0169229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82224"/>
              </p:ext>
            </p:extLst>
          </p:nvPr>
        </p:nvGraphicFramePr>
        <p:xfrm>
          <a:off x="1508912" y="3551500"/>
          <a:ext cx="8711468" cy="166516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77867">
                  <a:extLst>
                    <a:ext uri="{9D8B030D-6E8A-4147-A177-3AD203B41FA5}">
                      <a16:colId xmlns:a16="http://schemas.microsoft.com/office/drawing/2014/main" val="4032726033"/>
                    </a:ext>
                  </a:extLst>
                </a:gridCol>
                <a:gridCol w="2177867">
                  <a:extLst>
                    <a:ext uri="{9D8B030D-6E8A-4147-A177-3AD203B41FA5}">
                      <a16:colId xmlns:a16="http://schemas.microsoft.com/office/drawing/2014/main" val="2200371217"/>
                    </a:ext>
                  </a:extLst>
                </a:gridCol>
                <a:gridCol w="2177867">
                  <a:extLst>
                    <a:ext uri="{9D8B030D-6E8A-4147-A177-3AD203B41FA5}">
                      <a16:colId xmlns:a16="http://schemas.microsoft.com/office/drawing/2014/main" val="1831608602"/>
                    </a:ext>
                  </a:extLst>
                </a:gridCol>
                <a:gridCol w="2177867">
                  <a:extLst>
                    <a:ext uri="{9D8B030D-6E8A-4147-A177-3AD203B41FA5}">
                      <a16:colId xmlns:a16="http://schemas.microsoft.com/office/drawing/2014/main" val="3513377132"/>
                    </a:ext>
                  </a:extLst>
                </a:gridCol>
              </a:tblGrid>
              <a:tr h="385007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العبارات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ربي هو خلقني ورزقني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الله مستحق للعبادة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الله السميع البصير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330884"/>
                  </a:ext>
                </a:extLst>
              </a:tr>
              <a:tr h="385007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أنواع التوحيد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542913"/>
                  </a:ext>
                </a:extLst>
              </a:tr>
              <a:tr h="385007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أمثله أخرى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57491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F439CFCA-3A44-E4A9-B349-9FC39D43B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02" y="5318680"/>
            <a:ext cx="1167647" cy="1028156"/>
          </a:xfrm>
          <a:prstGeom prst="rect">
            <a:avLst/>
          </a:prstGeom>
        </p:spPr>
      </p:pic>
      <p:graphicFrame>
        <p:nvGraphicFramePr>
          <p:cNvPr id="15" name="جدول 5">
            <a:extLst>
              <a:ext uri="{FF2B5EF4-FFF2-40B4-BE49-F238E27FC236}">
                <a16:creationId xmlns:a16="http://schemas.microsoft.com/office/drawing/2014/main" id="{1AFE782C-EEA0-E7C4-299F-D73EA3D75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889910"/>
              </p:ext>
            </p:extLst>
          </p:nvPr>
        </p:nvGraphicFramePr>
        <p:xfrm>
          <a:off x="3849232" y="5440816"/>
          <a:ext cx="6371148" cy="11887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23716">
                  <a:extLst>
                    <a:ext uri="{9D8B030D-6E8A-4147-A177-3AD203B41FA5}">
                      <a16:colId xmlns:a16="http://schemas.microsoft.com/office/drawing/2014/main" val="4032726033"/>
                    </a:ext>
                  </a:extLst>
                </a:gridCol>
                <a:gridCol w="2123716">
                  <a:extLst>
                    <a:ext uri="{9D8B030D-6E8A-4147-A177-3AD203B41FA5}">
                      <a16:colId xmlns:a16="http://schemas.microsoft.com/office/drawing/2014/main" val="2200371217"/>
                    </a:ext>
                  </a:extLst>
                </a:gridCol>
                <a:gridCol w="2123716">
                  <a:extLst>
                    <a:ext uri="{9D8B030D-6E8A-4147-A177-3AD203B41FA5}">
                      <a16:colId xmlns:a16="http://schemas.microsoft.com/office/drawing/2014/main" val="3513377132"/>
                    </a:ext>
                  </a:extLst>
                </a:gridCol>
              </a:tblGrid>
              <a:tr h="102815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عامة: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التذلل و الخضوع لله (العبودية ) على نوعين :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خاصة 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330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30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الفقه   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C1FD141-8583-C056-4388-AACDB2F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92" y="1672271"/>
            <a:ext cx="3513458" cy="351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186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42874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استنباط و تحليل و ربط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الطهارة – أحكام النجاسة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7232839" y="248317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70DFDD0-B739-357F-FEA5-2B37F8D3E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22317" r="8006" b="14291"/>
          <a:stretch/>
        </p:blipFill>
        <p:spPr>
          <a:xfrm>
            <a:off x="440099" y="3990183"/>
            <a:ext cx="3352424" cy="250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E58A9013-C383-3353-57AC-98234CF8F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6746" b="4328"/>
          <a:stretch/>
        </p:blipFill>
        <p:spPr>
          <a:xfrm>
            <a:off x="4023442" y="3990183"/>
            <a:ext cx="2871598" cy="250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8F199D2B-2DE4-BA24-FD36-3E2522AFB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86" y="1392725"/>
            <a:ext cx="764012" cy="76401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90B622F-68CC-E051-1CC3-71517A506652}"/>
              </a:ext>
            </a:extLst>
          </p:cNvPr>
          <p:cNvSpPr/>
          <p:nvPr/>
        </p:nvSpPr>
        <p:spPr>
          <a:xfrm>
            <a:off x="5184115" y="1392724"/>
            <a:ext cx="5361991" cy="665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أكملي الفراغ : الطهارة هي………..الحدث و إزالة………………..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0" name="صورة 10">
            <a:extLst>
              <a:ext uri="{FF2B5EF4-FFF2-40B4-BE49-F238E27FC236}">
                <a16:creationId xmlns:a16="http://schemas.microsoft.com/office/drawing/2014/main" id="{6E3F095A-F7A5-C13E-F9DF-CDB95A9D2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57" y="2241956"/>
            <a:ext cx="764013" cy="764013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6BBC361-129E-8C13-DA56-E047145FF3AA}"/>
              </a:ext>
            </a:extLst>
          </p:cNvPr>
          <p:cNvSpPr/>
          <p:nvPr/>
        </p:nvSpPr>
        <p:spPr>
          <a:xfrm>
            <a:off x="5184114" y="2216082"/>
            <a:ext cx="5361991" cy="665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النجاسة هي : رتبي المفردات التالية لتحصلي على المعنى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جدول 13">
            <a:extLst>
              <a:ext uri="{FF2B5EF4-FFF2-40B4-BE49-F238E27FC236}">
                <a16:creationId xmlns:a16="http://schemas.microsoft.com/office/drawing/2014/main" id="{3B14CFAE-3186-9FB6-65D4-0ADCA3B0F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78165"/>
              </p:ext>
            </p:extLst>
          </p:nvPr>
        </p:nvGraphicFramePr>
        <p:xfrm>
          <a:off x="699630" y="2114173"/>
          <a:ext cx="4443825" cy="73412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88765">
                  <a:extLst>
                    <a:ext uri="{9D8B030D-6E8A-4147-A177-3AD203B41FA5}">
                      <a16:colId xmlns:a16="http://schemas.microsoft.com/office/drawing/2014/main" val="236386127"/>
                    </a:ext>
                  </a:extLst>
                </a:gridCol>
                <a:gridCol w="888765">
                  <a:extLst>
                    <a:ext uri="{9D8B030D-6E8A-4147-A177-3AD203B41FA5}">
                      <a16:colId xmlns:a16="http://schemas.microsoft.com/office/drawing/2014/main" val="1664259649"/>
                    </a:ext>
                  </a:extLst>
                </a:gridCol>
                <a:gridCol w="888765">
                  <a:extLst>
                    <a:ext uri="{9D8B030D-6E8A-4147-A177-3AD203B41FA5}">
                      <a16:colId xmlns:a16="http://schemas.microsoft.com/office/drawing/2014/main" val="3281659491"/>
                    </a:ext>
                  </a:extLst>
                </a:gridCol>
                <a:gridCol w="888765">
                  <a:extLst>
                    <a:ext uri="{9D8B030D-6E8A-4147-A177-3AD203B41FA5}">
                      <a16:colId xmlns:a16="http://schemas.microsoft.com/office/drawing/2014/main" val="3207924756"/>
                    </a:ext>
                  </a:extLst>
                </a:gridCol>
                <a:gridCol w="888765">
                  <a:extLst>
                    <a:ext uri="{9D8B030D-6E8A-4147-A177-3AD203B41FA5}">
                      <a16:colId xmlns:a16="http://schemas.microsoft.com/office/drawing/2014/main" val="477202054"/>
                    </a:ext>
                  </a:extLst>
                </a:gridCol>
              </a:tblGrid>
              <a:tr h="734128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مستقذرة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تمنع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أشياء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الصلاة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صحة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436622"/>
                  </a:ext>
                </a:extLst>
              </a:tr>
            </a:tbl>
          </a:graphicData>
        </a:graphic>
      </p:graphicFrame>
      <p:pic>
        <p:nvPicPr>
          <p:cNvPr id="14" name="صورة 14">
            <a:extLst>
              <a:ext uri="{FF2B5EF4-FFF2-40B4-BE49-F238E27FC236}">
                <a16:creationId xmlns:a16="http://schemas.microsoft.com/office/drawing/2014/main" id="{0B0771DA-0D1A-400A-9735-3C03428C4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63" y="3077251"/>
            <a:ext cx="764013" cy="764013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B6ACED4-4DAC-C9A7-9395-E1E77615A87E}"/>
              </a:ext>
            </a:extLst>
          </p:cNvPr>
          <p:cNvSpPr/>
          <p:nvPr/>
        </p:nvSpPr>
        <p:spPr>
          <a:xfrm>
            <a:off x="6096000" y="3678511"/>
            <a:ext cx="5361991" cy="1735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:صنفي في الجدول – المياة التي تستخدم في  الطهارة والوضوء :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مياة البحار- ماء اختلط بدم- القهوة – ماء جلس فيه كلب –الآبار – الصرف الصحي –العصير –ماء اختلط به حبر .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جدول 17">
            <a:extLst>
              <a:ext uri="{FF2B5EF4-FFF2-40B4-BE49-F238E27FC236}">
                <a16:creationId xmlns:a16="http://schemas.microsoft.com/office/drawing/2014/main" id="{8BB5656A-B613-6FEB-AE95-89F182523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42430"/>
              </p:ext>
            </p:extLst>
          </p:nvPr>
        </p:nvGraphicFramePr>
        <p:xfrm>
          <a:off x="7232839" y="4346682"/>
          <a:ext cx="4735701" cy="21031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78567">
                  <a:extLst>
                    <a:ext uri="{9D8B030D-6E8A-4147-A177-3AD203B41FA5}">
                      <a16:colId xmlns:a16="http://schemas.microsoft.com/office/drawing/2014/main" val="3146292303"/>
                    </a:ext>
                  </a:extLst>
                </a:gridCol>
                <a:gridCol w="1578567">
                  <a:extLst>
                    <a:ext uri="{9D8B030D-6E8A-4147-A177-3AD203B41FA5}">
                      <a16:colId xmlns:a16="http://schemas.microsoft.com/office/drawing/2014/main" val="2849407134"/>
                    </a:ext>
                  </a:extLst>
                </a:gridCol>
                <a:gridCol w="1578567">
                  <a:extLst>
                    <a:ext uri="{9D8B030D-6E8A-4147-A177-3AD203B41FA5}">
                      <a16:colId xmlns:a16="http://schemas.microsoft.com/office/drawing/2014/main" val="1534759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ماء طهور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ماء نجس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ماء طاهر لكن لا يستخدم في الطهارة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31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063251"/>
                  </a:ext>
                </a:extLst>
              </a:tr>
            </a:tbl>
          </a:graphicData>
        </a:graphic>
      </p:graphicFrame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27E422A2-BA5B-8267-1C00-B932DD7CE9CC}"/>
              </a:ext>
            </a:extLst>
          </p:cNvPr>
          <p:cNvSpPr/>
          <p:nvPr/>
        </p:nvSpPr>
        <p:spPr>
          <a:xfrm>
            <a:off x="0" y="2935703"/>
            <a:ext cx="5361991" cy="9435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- ما حكم استعمال آنية الذهب و الفضة في الطهارة أو غيرها ؟</a:t>
            </a:r>
          </a:p>
        </p:txBody>
      </p:sp>
      <p:pic>
        <p:nvPicPr>
          <p:cNvPr id="21" name="صورة 61">
            <a:extLst>
              <a:ext uri="{FF2B5EF4-FFF2-40B4-BE49-F238E27FC236}">
                <a16:creationId xmlns:a16="http://schemas.microsoft.com/office/drawing/2014/main" id="{492D896C-EC83-3714-EE7F-A8BFCA3ED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55" y="3013859"/>
            <a:ext cx="838173" cy="838173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7A0D78D-6D34-A32D-ECBC-22D275DDBCCE}"/>
              </a:ext>
            </a:extLst>
          </p:cNvPr>
          <p:cNvSpPr/>
          <p:nvPr/>
        </p:nvSpPr>
        <p:spPr>
          <a:xfrm>
            <a:off x="745789" y="5897326"/>
            <a:ext cx="2767670" cy="4526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-بيني أقسام النجاسة من الصورة؟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6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101334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استنباط و تحليل و ربط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أحكام قضاء الحاجة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7232839" y="248317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1" name="صورة 61">
            <a:extLst>
              <a:ext uri="{FF2B5EF4-FFF2-40B4-BE49-F238E27FC236}">
                <a16:creationId xmlns:a16="http://schemas.microsoft.com/office/drawing/2014/main" id="{492D896C-EC83-3714-EE7F-A8BFCA3ED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89" y="1541815"/>
            <a:ext cx="838173" cy="838173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7A0D78D-6D34-A32D-ECBC-22D275DDBCCE}"/>
              </a:ext>
            </a:extLst>
          </p:cNvPr>
          <p:cNvSpPr/>
          <p:nvPr/>
        </p:nvSpPr>
        <p:spPr>
          <a:xfrm>
            <a:off x="4788578" y="1406876"/>
            <a:ext cx="5509738" cy="901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فصلي آداب قضاء الحاجة حسب الكم الشرعي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جدول 10">
            <a:extLst>
              <a:ext uri="{FF2B5EF4-FFF2-40B4-BE49-F238E27FC236}">
                <a16:creationId xmlns:a16="http://schemas.microsoft.com/office/drawing/2014/main" id="{BC7B9241-72A2-E663-8F97-15DC50F11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425713"/>
              </p:ext>
            </p:extLst>
          </p:nvPr>
        </p:nvGraphicFramePr>
        <p:xfrm>
          <a:off x="3767248" y="2521436"/>
          <a:ext cx="8128000" cy="2108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6949268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05264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50845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52212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يستحب فعله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يجب فعله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يحرم فعله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يكره فعله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64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24521"/>
                  </a:ext>
                </a:extLst>
              </a:tr>
            </a:tbl>
          </a:graphicData>
        </a:graphic>
      </p:graphicFrame>
      <p:pic>
        <p:nvPicPr>
          <p:cNvPr id="11" name="صورة 14">
            <a:extLst>
              <a:ext uri="{FF2B5EF4-FFF2-40B4-BE49-F238E27FC236}">
                <a16:creationId xmlns:a16="http://schemas.microsoft.com/office/drawing/2014/main" id="{CE543444-8395-A8FE-6A06-F73E1C956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66" y="1749486"/>
            <a:ext cx="1117097" cy="1117097"/>
          </a:xfrm>
          <a:prstGeom prst="rect">
            <a:avLst/>
          </a:prstGeom>
        </p:spPr>
      </p:pic>
      <p:pic>
        <p:nvPicPr>
          <p:cNvPr id="15" name="صورة 17">
            <a:extLst>
              <a:ext uri="{FF2B5EF4-FFF2-40B4-BE49-F238E27FC236}">
                <a16:creationId xmlns:a16="http://schemas.microsoft.com/office/drawing/2014/main" id="{75EACCCF-A805-72D9-0C9E-A46E52D2C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9" y="1696516"/>
            <a:ext cx="1223035" cy="1223035"/>
          </a:xfrm>
          <a:prstGeom prst="rect">
            <a:avLst/>
          </a:prstGeom>
        </p:spPr>
      </p:pic>
      <p:graphicFrame>
        <p:nvGraphicFramePr>
          <p:cNvPr id="20" name="جدول 10">
            <a:extLst>
              <a:ext uri="{FF2B5EF4-FFF2-40B4-BE49-F238E27FC236}">
                <a16:creationId xmlns:a16="http://schemas.microsoft.com/office/drawing/2014/main" id="{AD2DC3A8-87DD-D4B2-CAD5-0D290EDD2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49609"/>
              </p:ext>
            </p:extLst>
          </p:nvPr>
        </p:nvGraphicFramePr>
        <p:xfrm>
          <a:off x="554688" y="3053284"/>
          <a:ext cx="2652612" cy="2108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6306">
                  <a:extLst>
                    <a:ext uri="{9D8B030D-6E8A-4147-A177-3AD203B41FA5}">
                      <a16:colId xmlns:a16="http://schemas.microsoft.com/office/drawing/2014/main" val="2694926883"/>
                    </a:ext>
                  </a:extLst>
                </a:gridCol>
                <a:gridCol w="1326306">
                  <a:extLst>
                    <a:ext uri="{9D8B030D-6E8A-4147-A177-3AD203B41FA5}">
                      <a16:colId xmlns:a16="http://schemas.microsoft.com/office/drawing/2014/main" val="3000526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الاستنجاء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الاستجمار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64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24521"/>
                  </a:ext>
                </a:extLst>
              </a:tr>
            </a:tbl>
          </a:graphicData>
        </a:graphic>
      </p:graphicFrame>
      <p:pic>
        <p:nvPicPr>
          <p:cNvPr id="22" name="صورة 23">
            <a:extLst>
              <a:ext uri="{FF2B5EF4-FFF2-40B4-BE49-F238E27FC236}">
                <a16:creationId xmlns:a16="http://schemas.microsoft.com/office/drawing/2014/main" id="{78A5F9D9-86AD-F62A-89FD-C8C9DC5F5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703" y="4843037"/>
            <a:ext cx="1843750" cy="1279775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9FB398B1-9FA2-BCA7-96CD-81AA12474EB1}"/>
              </a:ext>
            </a:extLst>
          </p:cNvPr>
          <p:cNvSpPr/>
          <p:nvPr/>
        </p:nvSpPr>
        <p:spPr>
          <a:xfrm>
            <a:off x="5143179" y="4844985"/>
            <a:ext cx="4800536" cy="7432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-ميزي ما </a:t>
            </a:r>
            <a:r>
              <a:rPr lang="ar-SA" b="1">
                <a:solidFill>
                  <a:schemeClr val="tx1"/>
                </a:solidFill>
              </a:rPr>
              <a:t>يجوز الاستجمار </a:t>
            </a:r>
            <a:r>
              <a:rPr lang="ar-SA" b="1" dirty="0">
                <a:solidFill>
                  <a:schemeClr val="tx1"/>
                </a:solidFill>
              </a:rPr>
              <a:t>به بوضع دائرة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EB68896B-89F3-71FF-5DCC-AFAE6AC8198B}"/>
              </a:ext>
            </a:extLst>
          </p:cNvPr>
          <p:cNvSpPr/>
          <p:nvPr/>
        </p:nvSpPr>
        <p:spPr>
          <a:xfrm>
            <a:off x="3571397" y="5751192"/>
            <a:ext cx="4800536" cy="7432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أوراق محترمة- مناديل – ورق – قشر الموز – حطب – روث الحيوانات – قشر برتقال – قماش – أحجار – عظام .</a:t>
            </a:r>
          </a:p>
        </p:txBody>
      </p:sp>
      <p:pic>
        <p:nvPicPr>
          <p:cNvPr id="31" name="صورة 61">
            <a:extLst>
              <a:ext uri="{FF2B5EF4-FFF2-40B4-BE49-F238E27FC236}">
                <a16:creationId xmlns:a16="http://schemas.microsoft.com/office/drawing/2014/main" id="{21DB280D-CB5E-7C14-E336-85E2F1E16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09" y="5549650"/>
            <a:ext cx="881263" cy="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56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A14C3F1-E145-EC2A-2EBA-7B4E1AFFC97C}"/>
              </a:ext>
            </a:extLst>
          </p:cNvPr>
          <p:cNvSpPr/>
          <p:nvPr/>
        </p:nvSpPr>
        <p:spPr>
          <a:xfrm>
            <a:off x="7038453" y="4521415"/>
            <a:ext cx="4680755" cy="8734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—عددي نواقض الوضوء؟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15DDE31-427B-7B0B-1A3C-511116070D37}"/>
              </a:ext>
            </a:extLst>
          </p:cNvPr>
          <p:cNvSpPr/>
          <p:nvPr/>
        </p:nvSpPr>
        <p:spPr>
          <a:xfrm>
            <a:off x="-396029" y="1445491"/>
            <a:ext cx="4680755" cy="8734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العبادات حسب الجدول :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مس المصحف- عند النوم- على كل حال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الصلاة- عند الذكر- الطواف 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4396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استنباط و تحليل و ربط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الوضوء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5125CE8D-5E84-4DA4-0B83-FC6863DB5186}"/>
              </a:ext>
            </a:extLst>
          </p:cNvPr>
          <p:cNvSpPr txBox="1"/>
          <p:nvPr/>
        </p:nvSpPr>
        <p:spPr>
          <a:xfrm>
            <a:off x="7232839" y="248317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7A0D78D-6D34-A32D-ECBC-22D275DDBCCE}"/>
              </a:ext>
            </a:extLst>
          </p:cNvPr>
          <p:cNvSpPr/>
          <p:nvPr/>
        </p:nvSpPr>
        <p:spPr>
          <a:xfrm>
            <a:off x="7668083" y="1292051"/>
            <a:ext cx="4680755" cy="8734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أذكري صفة الوضوء مرتبة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20" name="جدول 10">
            <a:extLst>
              <a:ext uri="{FF2B5EF4-FFF2-40B4-BE49-F238E27FC236}">
                <a16:creationId xmlns:a16="http://schemas.microsoft.com/office/drawing/2014/main" id="{AD2DC3A8-87DD-D4B2-CAD5-0D290EDD2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943461"/>
              </p:ext>
            </p:extLst>
          </p:nvPr>
        </p:nvGraphicFramePr>
        <p:xfrm>
          <a:off x="419116" y="2494444"/>
          <a:ext cx="3865610" cy="2108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2805">
                  <a:extLst>
                    <a:ext uri="{9D8B030D-6E8A-4147-A177-3AD203B41FA5}">
                      <a16:colId xmlns:a16="http://schemas.microsoft.com/office/drawing/2014/main" val="2694926883"/>
                    </a:ext>
                  </a:extLst>
                </a:gridCol>
                <a:gridCol w="1932805">
                  <a:extLst>
                    <a:ext uri="{9D8B030D-6E8A-4147-A177-3AD203B41FA5}">
                      <a16:colId xmlns:a16="http://schemas.microsoft.com/office/drawing/2014/main" val="3000526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يجب لها الوضوء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يستحب لها الوضوء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64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24521"/>
                  </a:ext>
                </a:extLst>
              </a:tr>
            </a:tbl>
          </a:graphicData>
        </a:graphic>
      </p:graphicFrame>
      <p:pic>
        <p:nvPicPr>
          <p:cNvPr id="2" name="صورة 2">
            <a:extLst>
              <a:ext uri="{FF2B5EF4-FFF2-40B4-BE49-F238E27FC236}">
                <a16:creationId xmlns:a16="http://schemas.microsoft.com/office/drawing/2014/main" id="{919125F9-CD13-4C67-A1DC-A3AAB7F68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51" y="1749486"/>
            <a:ext cx="5702262" cy="2955504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7CC254A5-D2FC-2B5E-87A2-73646E0D7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06" y="1821159"/>
            <a:ext cx="2382299" cy="2705574"/>
          </a:xfrm>
          <a:prstGeom prst="rect">
            <a:avLst/>
          </a:prstGeom>
        </p:spPr>
      </p:pic>
      <p:pic>
        <p:nvPicPr>
          <p:cNvPr id="6" name="صورة 8">
            <a:extLst>
              <a:ext uri="{FF2B5EF4-FFF2-40B4-BE49-F238E27FC236}">
                <a16:creationId xmlns:a16="http://schemas.microsoft.com/office/drawing/2014/main" id="{264697BC-B842-F797-3167-711725DC7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83" y="1316446"/>
            <a:ext cx="987514" cy="987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18456A27-315D-DF7E-95E4-3F3A1F0B3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76" y="4602644"/>
            <a:ext cx="1485900" cy="1371600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78250C1-7B44-D454-070D-B7FC0486392A}"/>
              </a:ext>
            </a:extLst>
          </p:cNvPr>
          <p:cNvSpPr/>
          <p:nvPr/>
        </p:nvSpPr>
        <p:spPr>
          <a:xfrm>
            <a:off x="8018056" y="5162425"/>
            <a:ext cx="2396596" cy="14357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7">
            <a:extLst>
              <a:ext uri="{FF2B5EF4-FFF2-40B4-BE49-F238E27FC236}">
                <a16:creationId xmlns:a16="http://schemas.microsoft.com/office/drawing/2014/main" id="{21EE76E4-F878-8BAD-1355-C6A2ED652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08" y="4909795"/>
            <a:ext cx="1968500" cy="1028700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6A99357-A9AD-14D4-E27E-D3C2AF5CD887}"/>
              </a:ext>
            </a:extLst>
          </p:cNvPr>
          <p:cNvSpPr/>
          <p:nvPr/>
        </p:nvSpPr>
        <p:spPr>
          <a:xfrm>
            <a:off x="487827" y="4952836"/>
            <a:ext cx="2396596" cy="14357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للحالات التي يتأكد فيها السواك؟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4" name="صورة 25">
            <a:extLst>
              <a:ext uri="{FF2B5EF4-FFF2-40B4-BE49-F238E27FC236}">
                <a16:creationId xmlns:a16="http://schemas.microsoft.com/office/drawing/2014/main" id="{5A2666A4-9DD4-47F2-D7AF-EEC07FD433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82" y="4776663"/>
            <a:ext cx="2264425" cy="1530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67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A7879C9C-667A-B861-97C2-7328CF7C6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675369"/>
              </p:ext>
            </p:extLst>
          </p:nvPr>
        </p:nvGraphicFramePr>
        <p:xfrm>
          <a:off x="3628931" y="112797"/>
          <a:ext cx="8128000" cy="95048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4253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فقه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استنباط و تحليل و </a:t>
                      </a:r>
                      <a:r>
                        <a:rPr lang="ar-SA" sz="1700" b="1"/>
                        <a:t>ربط -فروقات</a:t>
                      </a:r>
                      <a:endParaRPr lang="ar-SA" sz="1700" b="1" dirty="0"/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المسح على الخف و الجورب و الجبيرة 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3C314A6C-3564-B253-B59B-0AA163FD6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92" y="112798"/>
            <a:ext cx="1637448" cy="1135812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C70A29F1-FFC7-79B7-7CE5-DA4361160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7" t="16283" r="28352" b="7045"/>
          <a:stretch/>
        </p:blipFill>
        <p:spPr>
          <a:xfrm>
            <a:off x="10345200" y="1974157"/>
            <a:ext cx="1499752" cy="458960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38C8F21-194D-8E14-E015-2798AB6DD321}"/>
              </a:ext>
            </a:extLst>
          </p:cNvPr>
          <p:cNvSpPr/>
          <p:nvPr/>
        </p:nvSpPr>
        <p:spPr>
          <a:xfrm>
            <a:off x="8518856" y="1697525"/>
            <a:ext cx="3652688" cy="1848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-سمي هذه الحوائل مع بيان حكم المسح عليها في الوضوء و الغسل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جدول 7">
            <a:extLst>
              <a:ext uri="{FF2B5EF4-FFF2-40B4-BE49-F238E27FC236}">
                <a16:creationId xmlns:a16="http://schemas.microsoft.com/office/drawing/2014/main" id="{505060FE-357F-48FD-5CBA-D0583073B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39787"/>
              </p:ext>
            </p:extLst>
          </p:nvPr>
        </p:nvGraphicFramePr>
        <p:xfrm>
          <a:off x="8653963" y="1974157"/>
          <a:ext cx="1657290" cy="45896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28645">
                  <a:extLst>
                    <a:ext uri="{9D8B030D-6E8A-4147-A177-3AD203B41FA5}">
                      <a16:colId xmlns:a16="http://schemas.microsoft.com/office/drawing/2014/main" val="1499281730"/>
                    </a:ext>
                  </a:extLst>
                </a:gridCol>
                <a:gridCol w="828645">
                  <a:extLst>
                    <a:ext uri="{9D8B030D-6E8A-4147-A177-3AD203B41FA5}">
                      <a16:colId xmlns:a16="http://schemas.microsoft.com/office/drawing/2014/main" val="2353053154"/>
                    </a:ext>
                  </a:extLst>
                </a:gridCol>
              </a:tblGrid>
              <a:tr h="91792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383453"/>
                  </a:ext>
                </a:extLst>
              </a:tr>
              <a:tr h="91792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811966"/>
                  </a:ext>
                </a:extLst>
              </a:tr>
              <a:tr h="91792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17933"/>
                  </a:ext>
                </a:extLst>
              </a:tr>
              <a:tr h="91792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705363"/>
                  </a:ext>
                </a:extLst>
              </a:tr>
              <a:tr h="91792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334646"/>
                  </a:ext>
                </a:extLst>
              </a:tr>
            </a:tbl>
          </a:graphicData>
        </a:graphic>
      </p:graphicFrame>
      <p:pic>
        <p:nvPicPr>
          <p:cNvPr id="8" name="صورة 8">
            <a:extLst>
              <a:ext uri="{FF2B5EF4-FFF2-40B4-BE49-F238E27FC236}">
                <a16:creationId xmlns:a16="http://schemas.microsoft.com/office/drawing/2014/main" id="{458D777D-5505-BFF6-0FD7-9961CE164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9581" b="12872"/>
          <a:stretch/>
        </p:blipFill>
        <p:spPr>
          <a:xfrm>
            <a:off x="5587239" y="1196305"/>
            <a:ext cx="2815173" cy="2841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FD55759-59F5-364A-55D9-9FBEB3070F20}"/>
              </a:ext>
            </a:extLst>
          </p:cNvPr>
          <p:cNvSpPr/>
          <p:nvPr/>
        </p:nvSpPr>
        <p:spPr>
          <a:xfrm>
            <a:off x="5776582" y="3709404"/>
            <a:ext cx="1218243" cy="327929"/>
          </a:xfrm>
          <a:prstGeom prst="roundRect">
            <a:avLst>
              <a:gd name="adj" fmla="val 4034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4E40ACF-4648-7D87-EC1C-56220A5092D4}"/>
              </a:ext>
            </a:extLst>
          </p:cNvPr>
          <p:cNvSpPr/>
          <p:nvPr/>
        </p:nvSpPr>
        <p:spPr>
          <a:xfrm>
            <a:off x="7184169" y="3709405"/>
            <a:ext cx="1218243" cy="3279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2">
            <a:extLst>
              <a:ext uri="{FF2B5EF4-FFF2-40B4-BE49-F238E27FC236}">
                <a16:creationId xmlns:a16="http://schemas.microsoft.com/office/drawing/2014/main" id="{19B15FDB-7A58-F1BE-52D0-695347687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4250" r="5110" b="4933"/>
          <a:stretch/>
        </p:blipFill>
        <p:spPr>
          <a:xfrm>
            <a:off x="251485" y="1258628"/>
            <a:ext cx="5146409" cy="2450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جدول 13">
            <a:extLst>
              <a:ext uri="{FF2B5EF4-FFF2-40B4-BE49-F238E27FC236}">
                <a16:creationId xmlns:a16="http://schemas.microsoft.com/office/drawing/2014/main" id="{DF5C2DD3-6780-50B5-0FCF-9294B41B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18616"/>
              </p:ext>
            </p:extLst>
          </p:nvPr>
        </p:nvGraphicFramePr>
        <p:xfrm>
          <a:off x="251485" y="2927889"/>
          <a:ext cx="4988640" cy="781515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997728">
                  <a:extLst>
                    <a:ext uri="{9D8B030D-6E8A-4147-A177-3AD203B41FA5}">
                      <a16:colId xmlns:a16="http://schemas.microsoft.com/office/drawing/2014/main" val="342456486"/>
                    </a:ext>
                  </a:extLst>
                </a:gridCol>
                <a:gridCol w="997728">
                  <a:extLst>
                    <a:ext uri="{9D8B030D-6E8A-4147-A177-3AD203B41FA5}">
                      <a16:colId xmlns:a16="http://schemas.microsoft.com/office/drawing/2014/main" val="3141696095"/>
                    </a:ext>
                  </a:extLst>
                </a:gridCol>
                <a:gridCol w="997728">
                  <a:extLst>
                    <a:ext uri="{9D8B030D-6E8A-4147-A177-3AD203B41FA5}">
                      <a16:colId xmlns:a16="http://schemas.microsoft.com/office/drawing/2014/main" val="604277518"/>
                    </a:ext>
                  </a:extLst>
                </a:gridCol>
                <a:gridCol w="997728">
                  <a:extLst>
                    <a:ext uri="{9D8B030D-6E8A-4147-A177-3AD203B41FA5}">
                      <a16:colId xmlns:a16="http://schemas.microsoft.com/office/drawing/2014/main" val="1565798220"/>
                    </a:ext>
                  </a:extLst>
                </a:gridCol>
                <a:gridCol w="997728">
                  <a:extLst>
                    <a:ext uri="{9D8B030D-6E8A-4147-A177-3AD203B41FA5}">
                      <a16:colId xmlns:a16="http://schemas.microsoft.com/office/drawing/2014/main" val="3801531341"/>
                    </a:ext>
                  </a:extLst>
                </a:gridCol>
              </a:tblGrid>
              <a:tr h="78151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9686"/>
                  </a:ext>
                </a:extLst>
              </a:tr>
            </a:tbl>
          </a:graphicData>
        </a:graphic>
      </p:graphicFrame>
      <p:pic>
        <p:nvPicPr>
          <p:cNvPr id="3" name="صورة 9">
            <a:extLst>
              <a:ext uri="{FF2B5EF4-FFF2-40B4-BE49-F238E27FC236}">
                <a16:creationId xmlns:a16="http://schemas.microsoft.com/office/drawing/2014/main" id="{F04668DF-F0F1-FBD2-F0FC-A44240AA53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9302" r="27723" b="12496"/>
          <a:stretch/>
        </p:blipFill>
        <p:spPr>
          <a:xfrm>
            <a:off x="5540085" y="4123336"/>
            <a:ext cx="2909480" cy="2621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ED9A29B-1DAF-2C00-9CDB-F70608F645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3047" r="5698" b="11573"/>
          <a:stretch/>
        </p:blipFill>
        <p:spPr>
          <a:xfrm>
            <a:off x="2955832" y="3823397"/>
            <a:ext cx="2524509" cy="2921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39A7F204-B2BE-C2B7-4122-452D77DAEF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7792" r="28621" b="20629"/>
          <a:stretch/>
        </p:blipFill>
        <p:spPr>
          <a:xfrm>
            <a:off x="347046" y="3823396"/>
            <a:ext cx="2524509" cy="2921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6C9B0C5F-DF08-4389-E647-AE719ABF79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0" t="35138" b="19308"/>
          <a:stretch/>
        </p:blipFill>
        <p:spPr>
          <a:xfrm>
            <a:off x="311272" y="680704"/>
            <a:ext cx="783235" cy="7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4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F1E50269-8E7E-DE2E-54BB-5CF894E41C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982894"/>
              </p:ext>
            </p:extLst>
          </p:nvPr>
        </p:nvGraphicFramePr>
        <p:xfrm>
          <a:off x="3792396" y="230188"/>
          <a:ext cx="8128000" cy="948566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4253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فقه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القطار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التيمم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3AF75360-09B4-AD78-28CB-2FDE54181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0" y="230188"/>
            <a:ext cx="2410115" cy="132556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465AD3ED-4341-A3CC-24CE-33B2746F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75" y="1475510"/>
            <a:ext cx="8992221" cy="4963942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0DFE692-1EBC-1DAD-25BB-3262B1B43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7" y="1693971"/>
            <a:ext cx="3485189" cy="4316523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BA64947-B3DA-D29F-B796-AA90EE9F52E6}"/>
              </a:ext>
            </a:extLst>
          </p:cNvPr>
          <p:cNvSpPr/>
          <p:nvPr/>
        </p:nvSpPr>
        <p:spPr>
          <a:xfrm>
            <a:off x="9704758" y="1398632"/>
            <a:ext cx="1969182" cy="4184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-متى يجب التيمم؟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E91041F-3187-DF9D-7C59-0F7D7A285A38}"/>
              </a:ext>
            </a:extLst>
          </p:cNvPr>
          <p:cNvSpPr/>
          <p:nvPr/>
        </p:nvSpPr>
        <p:spPr>
          <a:xfrm>
            <a:off x="8033891" y="1211834"/>
            <a:ext cx="1969182" cy="9009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-الحكمة منه؟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CE350CC-485D-7502-6D06-F70658F5F00F}"/>
              </a:ext>
            </a:extLst>
          </p:cNvPr>
          <p:cNvSpPr/>
          <p:nvPr/>
        </p:nvSpPr>
        <p:spPr>
          <a:xfrm>
            <a:off x="6318875" y="1095188"/>
            <a:ext cx="1969182" cy="7606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دليل جوازه؟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576E006-315A-E972-C26F-9E8AF6F9BF01}"/>
              </a:ext>
            </a:extLst>
          </p:cNvPr>
          <p:cNvSpPr/>
          <p:nvPr/>
        </p:nvSpPr>
        <p:spPr>
          <a:xfrm>
            <a:off x="4071045" y="894534"/>
            <a:ext cx="2247830" cy="1161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مثلي للحالات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التي يجوز فيها التيمم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غير فقدان الماء؟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8EADD4B-D579-CCF3-3CD7-E5B1D576341A}"/>
              </a:ext>
            </a:extLst>
          </p:cNvPr>
          <p:cNvSpPr/>
          <p:nvPr/>
        </p:nvSpPr>
        <p:spPr>
          <a:xfrm>
            <a:off x="9704758" y="2794490"/>
            <a:ext cx="2487242" cy="21960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أذكري خطوات التيمم ؟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DB409AF2-BC1B-816B-A7EE-FABA56454D81}"/>
              </a:ext>
            </a:extLst>
          </p:cNvPr>
          <p:cNvSpPr/>
          <p:nvPr/>
        </p:nvSpPr>
        <p:spPr>
          <a:xfrm>
            <a:off x="10402432" y="5809195"/>
            <a:ext cx="838954" cy="8389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١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6550EE9E-0AB0-53ED-1E4D-06BD2C75EBC1}"/>
              </a:ext>
            </a:extLst>
          </p:cNvPr>
          <p:cNvSpPr/>
          <p:nvPr/>
        </p:nvSpPr>
        <p:spPr>
          <a:xfrm>
            <a:off x="8599005" y="5813610"/>
            <a:ext cx="838954" cy="8389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٢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38ABB71E-0F33-63E2-71BE-CCBA363BE4C6}"/>
              </a:ext>
            </a:extLst>
          </p:cNvPr>
          <p:cNvSpPr/>
          <p:nvPr/>
        </p:nvSpPr>
        <p:spPr>
          <a:xfrm>
            <a:off x="6795578" y="5818025"/>
            <a:ext cx="838954" cy="8389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٣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774DCA9E-C4F0-6EE3-8C2A-1FC7DEC8AC0B}"/>
              </a:ext>
            </a:extLst>
          </p:cNvPr>
          <p:cNvSpPr/>
          <p:nvPr/>
        </p:nvSpPr>
        <p:spPr>
          <a:xfrm>
            <a:off x="4992151" y="5822440"/>
            <a:ext cx="838954" cy="8389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٤</a:t>
            </a:r>
          </a:p>
        </p:txBody>
      </p:sp>
    </p:spTree>
    <p:extLst>
      <p:ext uri="{BB962C8B-B14F-4D97-AF65-F5344CB8AC3E}">
        <p14:creationId xmlns:p14="http://schemas.microsoft.com/office/powerpoint/2010/main" val="3357755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F3D52284-34A7-049E-570D-AE75DCA68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093536"/>
              </p:ext>
            </p:extLst>
          </p:nvPr>
        </p:nvGraphicFramePr>
        <p:xfrm>
          <a:off x="3779822" y="335308"/>
          <a:ext cx="8128000" cy="948566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4253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فقه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الجدول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الأذان و الإقامة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AF120429-51A1-792A-F638-11F036FB0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89" y="32492"/>
            <a:ext cx="1544119" cy="84926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F8921C51-5E07-206E-D2D9-35B14EC48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2"/>
          <a:stretch/>
        </p:blipFill>
        <p:spPr>
          <a:xfrm>
            <a:off x="6131559" y="1253182"/>
            <a:ext cx="1475867" cy="1362264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A892F484-56C7-E74D-21FB-07AEC26FF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43" y="2491981"/>
            <a:ext cx="792179" cy="792179"/>
          </a:xfrm>
          <a:prstGeom prst="rect">
            <a:avLst/>
          </a:prstGeom>
        </p:spPr>
      </p:pic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AEAC2374-53F3-9D69-CA22-CF8E32C05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525650"/>
              </p:ext>
            </p:extLst>
          </p:nvPr>
        </p:nvGraphicFramePr>
        <p:xfrm>
          <a:off x="7607426" y="1548912"/>
          <a:ext cx="3312839" cy="44391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12839">
                  <a:extLst>
                    <a:ext uri="{9D8B030D-6E8A-4147-A177-3AD203B41FA5}">
                      <a16:colId xmlns:a16="http://schemas.microsoft.com/office/drawing/2014/main" val="968857436"/>
                    </a:ext>
                  </a:extLst>
                </a:gridCol>
              </a:tblGrid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-متى شرع الأذان ؟ وكيف شرع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58606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هو الصحابي الذي رأى هذه الرؤيا؟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541093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 رتبي معنى الأذان؟ </a:t>
                      </a:r>
                    </a:p>
                    <a:p>
                      <a:pPr rtl="1"/>
                      <a:r>
                        <a:rPr lang="ar-SA" b="1" dirty="0"/>
                        <a:t>دخول – الإعلام – الصلاة – وقت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037287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-أكملي الفراغ :</a:t>
                      </a:r>
                    </a:p>
                    <a:p>
                      <a:pPr rtl="1"/>
                      <a:r>
                        <a:rPr lang="ar-SA" b="1" dirty="0"/>
                        <a:t>الإقامة هي الإعلام……….. الصلاة.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38980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 حكم الأذان على الرجال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392544"/>
                  </a:ext>
                </a:extLst>
              </a:tr>
            </a:tbl>
          </a:graphicData>
        </a:graphic>
      </p:graphicFrame>
      <p:pic>
        <p:nvPicPr>
          <p:cNvPr id="11" name="صورة 11">
            <a:extLst>
              <a:ext uri="{FF2B5EF4-FFF2-40B4-BE49-F238E27FC236}">
                <a16:creationId xmlns:a16="http://schemas.microsoft.com/office/drawing/2014/main" id="{3940F9D3-6787-B327-00D9-0520E45F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42" y="1564257"/>
            <a:ext cx="792180" cy="792180"/>
          </a:xfrm>
          <a:prstGeom prst="rect">
            <a:avLst/>
          </a:prstGeom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20219980-5A71-6F10-F67D-4051D6C48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42" y="5293743"/>
            <a:ext cx="575391" cy="694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DC1E498C-A934-7206-40CE-FFEBDC1F7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307" y="3363706"/>
            <a:ext cx="809515" cy="809515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49BC5FB2-5246-C767-0A73-BEF4D9795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307" y="4404681"/>
            <a:ext cx="633145" cy="633145"/>
          </a:xfrm>
          <a:prstGeom prst="rect">
            <a:avLst/>
          </a:prstGeom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2F674FDA-7BA6-4898-D04F-C0A0FA7BC5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2" y="3316772"/>
            <a:ext cx="1998948" cy="2175818"/>
          </a:xfrm>
          <a:prstGeom prst="rect">
            <a:avLst/>
          </a:prstGeom>
        </p:spPr>
      </p:pic>
      <p:pic>
        <p:nvPicPr>
          <p:cNvPr id="16" name="صورة 16">
            <a:extLst>
              <a:ext uri="{FF2B5EF4-FFF2-40B4-BE49-F238E27FC236}">
                <a16:creationId xmlns:a16="http://schemas.microsoft.com/office/drawing/2014/main" id="{DDA6E90C-81BB-C82D-5314-20F6B26BD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44" y="2802500"/>
            <a:ext cx="922862" cy="609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8" name="جدول 10">
            <a:extLst>
              <a:ext uri="{FF2B5EF4-FFF2-40B4-BE49-F238E27FC236}">
                <a16:creationId xmlns:a16="http://schemas.microsoft.com/office/drawing/2014/main" id="{AC1518E5-2853-3DCE-A233-A02FC4B85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03763"/>
              </p:ext>
            </p:extLst>
          </p:nvPr>
        </p:nvGraphicFramePr>
        <p:xfrm>
          <a:off x="1206160" y="1398995"/>
          <a:ext cx="4080090" cy="504090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080090">
                  <a:extLst>
                    <a:ext uri="{9D8B030D-6E8A-4147-A177-3AD203B41FA5}">
                      <a16:colId xmlns:a16="http://schemas.microsoft.com/office/drawing/2014/main" val="968857436"/>
                    </a:ext>
                  </a:extLst>
                </a:gridCol>
              </a:tblGrid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</a:t>
                      </a:r>
                      <a:r>
                        <a:rPr lang="ar-SA" b="1" u="sng" dirty="0"/>
                        <a:t>ضعي دائرة حول الصلوات التي يجب لها الأذان :</a:t>
                      </a:r>
                    </a:p>
                    <a:p>
                      <a:pPr rtl="1"/>
                      <a:r>
                        <a:rPr lang="ar-SA" b="1" dirty="0"/>
                        <a:t>(الصلوات الخمس-صلاة الاستسقاء –صلاة الكسوف)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258606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-عددي بعض فضائل الأذان؟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541093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-ماذا يسن لمن سمع الأذان؟</a:t>
                      </a:r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037287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السنن التي ينبغي للمؤذن فعلها؟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38980"/>
                  </a:ext>
                </a:extLst>
              </a:tr>
              <a:tr h="887821">
                <a:tc>
                  <a:txBody>
                    <a:bodyPr/>
                    <a:lstStyle/>
                    <a:p>
                      <a:pPr rtl="1"/>
                      <a:r>
                        <a:rPr lang="ar-SA" b="1" u="sng" dirty="0"/>
                        <a:t>-ضعي دائرة حول ما يشترط في الأذان:</a:t>
                      </a:r>
                    </a:p>
                    <a:p>
                      <a:pPr rtl="1"/>
                      <a:r>
                        <a:rPr lang="ar-SA" b="1" dirty="0"/>
                        <a:t>يكون للنساء و الرجال – الترتيب –دخول الوقت المعتبر - التوقف طويلا- التوالي – أن يكون المؤذن ذكرا- تقديمه على الوقت بدقائق.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392544"/>
                  </a:ext>
                </a:extLst>
              </a:tr>
            </a:tbl>
          </a:graphicData>
        </a:graphic>
      </p:graphicFrame>
      <p:pic>
        <p:nvPicPr>
          <p:cNvPr id="20" name="صورة 12">
            <a:extLst>
              <a:ext uri="{FF2B5EF4-FFF2-40B4-BE49-F238E27FC236}">
                <a16:creationId xmlns:a16="http://schemas.microsoft.com/office/drawing/2014/main" id="{5C900A16-5BF6-9212-AB50-54E02A407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9" y="1398995"/>
            <a:ext cx="740763" cy="796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صورة 21">
            <a:extLst>
              <a:ext uri="{FF2B5EF4-FFF2-40B4-BE49-F238E27FC236}">
                <a16:creationId xmlns:a16="http://schemas.microsoft.com/office/drawing/2014/main" id="{CC69252D-28DA-AC40-DFC6-3CDD68FD9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532" y="2330607"/>
            <a:ext cx="740763" cy="740763"/>
          </a:xfrm>
          <a:prstGeom prst="rect">
            <a:avLst/>
          </a:prstGeom>
        </p:spPr>
      </p:pic>
      <p:pic>
        <p:nvPicPr>
          <p:cNvPr id="22" name="صورة 22">
            <a:extLst>
              <a:ext uri="{FF2B5EF4-FFF2-40B4-BE49-F238E27FC236}">
                <a16:creationId xmlns:a16="http://schemas.microsoft.com/office/drawing/2014/main" id="{2AC7AC6F-EB63-56AC-CCF9-F2988E93D6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7" y="3284160"/>
            <a:ext cx="740763" cy="740763"/>
          </a:xfrm>
          <a:prstGeom prst="rect">
            <a:avLst/>
          </a:prstGeom>
        </p:spPr>
      </p:pic>
      <p:pic>
        <p:nvPicPr>
          <p:cNvPr id="23" name="صورة 23">
            <a:extLst>
              <a:ext uri="{FF2B5EF4-FFF2-40B4-BE49-F238E27FC236}">
                <a16:creationId xmlns:a16="http://schemas.microsoft.com/office/drawing/2014/main" id="{EDE2A5A3-F295-41A7-759E-F7B73B1441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7"/>
          <a:stretch/>
        </p:blipFill>
        <p:spPr>
          <a:xfrm flipH="1">
            <a:off x="265311" y="4122062"/>
            <a:ext cx="877424" cy="1072291"/>
          </a:xfrm>
          <a:prstGeom prst="rect">
            <a:avLst/>
          </a:prstGeom>
        </p:spPr>
      </p:pic>
      <p:pic>
        <p:nvPicPr>
          <p:cNvPr id="25" name="صورة 12">
            <a:extLst>
              <a:ext uri="{FF2B5EF4-FFF2-40B4-BE49-F238E27FC236}">
                <a16:creationId xmlns:a16="http://schemas.microsoft.com/office/drawing/2014/main" id="{A8FDAEA7-0E1B-7A3A-AD9E-345D71931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1" y="5492590"/>
            <a:ext cx="740763" cy="796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8124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457CE4AD-3910-9EDC-051E-948BB0070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872240"/>
              </p:ext>
            </p:extLst>
          </p:nvPr>
        </p:nvGraphicFramePr>
        <p:xfrm>
          <a:off x="2854355" y="203546"/>
          <a:ext cx="9191029" cy="95048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74427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7740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6322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05790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فقه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تلخيص بطريقة مبتكرة 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ملخص وحدة منزلة الصلاة وفضلها و آداب المشي إليها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3AD59CC0-409C-B697-479F-58C64C9D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8" y="304769"/>
            <a:ext cx="1820752" cy="1191568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EC6C9BD-26EE-9BC4-B63B-560877C5A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297" y="1056234"/>
            <a:ext cx="743138" cy="743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9" name="جدول 9">
            <a:extLst>
              <a:ext uri="{FF2B5EF4-FFF2-40B4-BE49-F238E27FC236}">
                <a16:creationId xmlns:a16="http://schemas.microsoft.com/office/drawing/2014/main" id="{168B29E7-BAD7-B01B-AB1F-83F74A3BB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6065"/>
              </p:ext>
            </p:extLst>
          </p:nvPr>
        </p:nvGraphicFramePr>
        <p:xfrm>
          <a:off x="7318444" y="1926778"/>
          <a:ext cx="4726940" cy="330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73605">
                  <a:extLst>
                    <a:ext uri="{9D8B030D-6E8A-4147-A177-3AD203B41FA5}">
                      <a16:colId xmlns:a16="http://schemas.microsoft.com/office/drawing/2014/main" val="1941808171"/>
                    </a:ext>
                  </a:extLst>
                </a:gridCol>
                <a:gridCol w="960755">
                  <a:extLst>
                    <a:ext uri="{9D8B030D-6E8A-4147-A177-3AD203B41FA5}">
                      <a16:colId xmlns:a16="http://schemas.microsoft.com/office/drawing/2014/main" val="2519455988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3196646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196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-فرضت الصلاة في حادثة: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الهجرة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الإسراء و المعراج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8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-أحب الأعمال إلى الله كما في الحديث: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الصلاة على وقتها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بر الوالدين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64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-شبه النبي صلى الله عليه وسلم الصلاة ب: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النهر يغتسل منه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الجسد الواحد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83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-يؤمر الصغير بالصلاة في عمر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العاشرة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السابعة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42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-من الأسباب المعينة على الخشوع: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التأني في القراءة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سرد الآيات مرة واحدة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122935"/>
                  </a:ext>
                </a:extLst>
              </a:tr>
            </a:tbl>
          </a:graphicData>
        </a:graphic>
      </p:graphicFrame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8F5EFE5-0E6A-52DC-D849-9E0EEBB7EBA1}"/>
              </a:ext>
            </a:extLst>
          </p:cNvPr>
          <p:cNvSpPr/>
          <p:nvPr/>
        </p:nvSpPr>
        <p:spPr>
          <a:xfrm>
            <a:off x="7449869" y="1053317"/>
            <a:ext cx="4680755" cy="873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-اختاري الإجابة الصحيحة:</a:t>
            </a:r>
          </a:p>
        </p:txBody>
      </p:sp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1EFC09A1-F589-856B-8165-FD0516852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53731"/>
              </p:ext>
            </p:extLst>
          </p:nvPr>
        </p:nvGraphicFramePr>
        <p:xfrm>
          <a:off x="817188" y="1799372"/>
          <a:ext cx="6032844" cy="2291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749191">
                  <a:extLst>
                    <a:ext uri="{9D8B030D-6E8A-4147-A177-3AD203B41FA5}">
                      <a16:colId xmlns:a16="http://schemas.microsoft.com/office/drawing/2014/main" val="2683072702"/>
                    </a:ext>
                  </a:extLst>
                </a:gridCol>
                <a:gridCol w="561533">
                  <a:extLst>
                    <a:ext uri="{9D8B030D-6E8A-4147-A177-3AD203B41FA5}">
                      <a16:colId xmlns:a16="http://schemas.microsoft.com/office/drawing/2014/main" val="451001344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1309427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الحديث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الرقم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الدلالة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119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١-(كانت إحداهما تحط خطيئة و الأخرى ترفع درجة)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آداب انتظار الصلاة تحية المسجد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3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٢- (إذا دخل أحدكم المسجد فليركع ركعتين قبل أن يجلس)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آداب  المشي إلى الصلاة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64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٣- (إذا سمعتم. الإقامة فأمشوا وعليكم السكينة و الوقار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فضل المشي إلى الصلاة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707495"/>
                  </a:ext>
                </a:extLst>
              </a:tr>
            </a:tbl>
          </a:graphicData>
        </a:graphic>
      </p:graphicFrame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F76CDCD-82AE-FB61-4865-5DF55D5695C8}"/>
              </a:ext>
            </a:extLst>
          </p:cNvPr>
          <p:cNvSpPr/>
          <p:nvPr/>
        </p:nvSpPr>
        <p:spPr>
          <a:xfrm>
            <a:off x="2440165" y="1022737"/>
            <a:ext cx="4680755" cy="873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-زواجي بين الحديث و الدلالة المناسبة:</a:t>
            </a: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06DE09AB-571A-DF9C-EEB1-1298EBB78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3"/>
          <a:stretch/>
        </p:blipFill>
        <p:spPr>
          <a:xfrm>
            <a:off x="5396758" y="4173503"/>
            <a:ext cx="1124987" cy="1055275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CFC1627-C4A5-E4D7-2423-C01C24BCB917}"/>
              </a:ext>
            </a:extLst>
          </p:cNvPr>
          <p:cNvSpPr/>
          <p:nvPr/>
        </p:nvSpPr>
        <p:spPr>
          <a:xfrm>
            <a:off x="1215267" y="4205185"/>
            <a:ext cx="4041366" cy="1061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ماهو دعاء الدخول إلى المسجد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37E08DD2-D908-48BE-3303-3C28C8446A99}"/>
              </a:ext>
            </a:extLst>
          </p:cNvPr>
          <p:cNvSpPr/>
          <p:nvPr/>
        </p:nvSpPr>
        <p:spPr>
          <a:xfrm>
            <a:off x="1215267" y="5381128"/>
            <a:ext cx="4041366" cy="1061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ماهو دعاء الخروج إلى المسجد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1" name="صورة 15">
            <a:extLst>
              <a:ext uri="{FF2B5EF4-FFF2-40B4-BE49-F238E27FC236}">
                <a16:creationId xmlns:a16="http://schemas.microsoft.com/office/drawing/2014/main" id="{966D77F0-CD1B-EAA9-7307-C48FEA24A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3"/>
          <a:stretch/>
        </p:blipFill>
        <p:spPr>
          <a:xfrm flipH="1">
            <a:off x="11153366" y="5509198"/>
            <a:ext cx="994784" cy="933140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0A60655-8176-734E-D218-5ED01CBE2D16}"/>
              </a:ext>
            </a:extLst>
          </p:cNvPr>
          <p:cNvSpPr/>
          <p:nvPr/>
        </p:nvSpPr>
        <p:spPr>
          <a:xfrm>
            <a:off x="5679535" y="5482634"/>
            <a:ext cx="5293762" cy="959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-يستحب الدخول للمسجد بالرجل…………………..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 وينهى عن تشبيك………………أثناء إنتظار الصلاة و المشي إليها.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3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E865CDB2-D314-EBE1-A1B9-5DD2F7B477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499207"/>
              </p:ext>
            </p:extLst>
          </p:nvPr>
        </p:nvGraphicFramePr>
        <p:xfrm>
          <a:off x="3608813" y="365125"/>
          <a:ext cx="8348551" cy="146864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8439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8811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1076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36527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فقه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تقويم ذاتي </a:t>
                      </a:r>
                    </a:p>
                    <a:p>
                      <a:pPr algn="ctr" rtl="1"/>
                      <a:r>
                        <a:rPr lang="ar-SA" sz="1700" b="1" dirty="0"/>
                        <a:t>رابط فورمز</a:t>
                      </a:r>
                    </a:p>
                    <a:p>
                      <a:pPr algn="ctr" rtl="1"/>
                      <a:r>
                        <a:rPr lang="ar-SA" sz="1700" b="1" dirty="0"/>
                        <a:t>قابل لنشر </a:t>
                      </a:r>
                    </a:p>
                    <a:p>
                      <a:pPr algn="ctr" rtl="1"/>
                      <a:r>
                        <a:rPr lang="ar-SA" sz="1700" b="1" dirty="0"/>
                        <a:t>تطبيق عملي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صفة الصلاة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4">
            <a:extLst>
              <a:ext uri="{FF2B5EF4-FFF2-40B4-BE49-F238E27FC236}">
                <a16:creationId xmlns:a16="http://schemas.microsoft.com/office/drawing/2014/main" id="{AD9959C0-2BC5-BC8C-0F6A-419F20B5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8" y="304769"/>
            <a:ext cx="1820752" cy="1385919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FF812D9E-F81B-36DA-DE0E-5B2190EEF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83" y="2466564"/>
            <a:ext cx="2747120" cy="2557663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6182C6D-FE58-4F1C-7A82-086213BB0CB7}"/>
              </a:ext>
            </a:extLst>
          </p:cNvPr>
          <p:cNvSpPr/>
          <p:nvPr/>
        </p:nvSpPr>
        <p:spPr>
          <a:xfrm>
            <a:off x="1699937" y="2466564"/>
            <a:ext cx="5293762" cy="9597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بعد شرح الدرس والتطبيق العملي يسرا الرابط لطالبة لتقويم الذاتي و لنشر العلم 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D2506CB-3709-5EED-D6CD-D993E3537494}"/>
              </a:ext>
            </a:extLst>
          </p:cNvPr>
          <p:cNvSpPr/>
          <p:nvPr/>
        </p:nvSpPr>
        <p:spPr>
          <a:xfrm>
            <a:off x="1599697" y="3745395"/>
            <a:ext cx="5293762" cy="2265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https://forms.office.com/Pages/ResponsePage.aspx?id=zSxjNDYaf0-Asj0h3bqWPprxOChE605DqE5sHqtOcKJUNlg4RUJQUllWNEczTTE3SkFHOU40S0lNTS4u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تم بحمد الله 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C1FD141-8583-C056-4388-AACDB2F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92" y="1672271"/>
            <a:ext cx="3513458" cy="351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7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C3FCF53-1F80-8FF5-F964-084F4905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447120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أهمية التوحيد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F6E73F-55F7-A8CF-E174-4F729ABF28AD}"/>
              </a:ext>
            </a:extLst>
          </p:cNvPr>
          <p:cNvSpPr txBox="1"/>
          <p:nvPr/>
        </p:nvSpPr>
        <p:spPr>
          <a:xfrm>
            <a:off x="-162172" y="2720665"/>
            <a:ext cx="99045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u="sng" dirty="0"/>
              <a:t>استنبطي من الأدلة الشرعية التالية. -أهمية التوحيد :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FAD51BE-2B35-9ED8-5281-D16AE3EB6923}"/>
              </a:ext>
            </a:extLst>
          </p:cNvPr>
          <p:cNvSpPr/>
          <p:nvPr/>
        </p:nvSpPr>
        <p:spPr>
          <a:xfrm>
            <a:off x="4897695" y="3375585"/>
            <a:ext cx="5787395" cy="46166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(وما خلقت الجن والانس إلاليعبدون)……………………</a:t>
            </a:r>
          </a:p>
        </p:txBody>
      </p:sp>
      <p:pic>
        <p:nvPicPr>
          <p:cNvPr id="9" name="صورة 10">
            <a:extLst>
              <a:ext uri="{FF2B5EF4-FFF2-40B4-BE49-F238E27FC236}">
                <a16:creationId xmlns:a16="http://schemas.microsoft.com/office/drawing/2014/main" id="{56F1D0BB-3A28-305C-E05F-D14DB7CD1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0380" y="1374021"/>
            <a:ext cx="1167646" cy="1167646"/>
          </a:xfrm>
          <a:prstGeom prst="rect">
            <a:avLst/>
          </a:prstGeom>
        </p:spPr>
      </p:pic>
      <p:pic>
        <p:nvPicPr>
          <p:cNvPr id="11" name="صورة 13">
            <a:extLst>
              <a:ext uri="{FF2B5EF4-FFF2-40B4-BE49-F238E27FC236}">
                <a16:creationId xmlns:a16="http://schemas.microsoft.com/office/drawing/2014/main" id="{A3952CF2-BA6E-42C2-7AB9-F63631496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2" b="34546"/>
          <a:stretch/>
        </p:blipFill>
        <p:spPr>
          <a:xfrm>
            <a:off x="9742342" y="2645689"/>
            <a:ext cx="2123722" cy="599792"/>
          </a:xfrm>
          <a:prstGeom prst="rect">
            <a:avLst/>
          </a:prstGeom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912ED7D7-CF94-0628-69B0-0B6FA5E9B8FC}"/>
              </a:ext>
            </a:extLst>
          </p:cNvPr>
          <p:cNvSpPr/>
          <p:nvPr/>
        </p:nvSpPr>
        <p:spPr>
          <a:xfrm>
            <a:off x="10804203" y="3293640"/>
            <a:ext cx="1180974" cy="118097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أهمية التوحيد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A801CF02-06D4-6DA7-7812-8F29FD9AD200}"/>
              </a:ext>
            </a:extLst>
          </p:cNvPr>
          <p:cNvSpPr/>
          <p:nvPr/>
        </p:nvSpPr>
        <p:spPr>
          <a:xfrm>
            <a:off x="956374" y="1743734"/>
            <a:ext cx="9416406" cy="75115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قال تعالى : ( ألست بربكم قالوا بلى). دلت الآية على أن الإنسان……………على التوحيد .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D3025184-27AF-FCC2-A13A-2A95D1EB87AE}"/>
              </a:ext>
            </a:extLst>
          </p:cNvPr>
          <p:cNvSpPr/>
          <p:nvPr/>
        </p:nvSpPr>
        <p:spPr>
          <a:xfrm>
            <a:off x="4897695" y="3937409"/>
            <a:ext cx="5787395" cy="46166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(وقضى ربك ألا تعبدوا إلا إياه)………………………….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C74CA3E-F26A-E483-403F-1B3772B986FC}"/>
              </a:ext>
            </a:extLst>
          </p:cNvPr>
          <p:cNvSpPr/>
          <p:nvPr/>
        </p:nvSpPr>
        <p:spPr>
          <a:xfrm>
            <a:off x="4663163" y="4524790"/>
            <a:ext cx="7410983" cy="5911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(ومن يعمل من الصالحات و هو مؤمن)…………………………………….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4D53258D-B259-3BDA-A0A9-A604F8C32DF7}"/>
              </a:ext>
            </a:extLst>
          </p:cNvPr>
          <p:cNvSpPr/>
          <p:nvPr/>
        </p:nvSpPr>
        <p:spPr>
          <a:xfrm>
            <a:off x="4663163" y="5179710"/>
            <a:ext cx="7410983" cy="5911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(حق الله على العباد أن يعبدوا الله لا يشركوا به شيئا )……………………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693B12C-AE04-19C7-58B4-01D9D34156D3}"/>
              </a:ext>
            </a:extLst>
          </p:cNvPr>
          <p:cNvSpPr/>
          <p:nvPr/>
        </p:nvSpPr>
        <p:spPr>
          <a:xfrm>
            <a:off x="4663163" y="5834630"/>
            <a:ext cx="7410983" cy="5911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(إنه من يشرك بالله فإنه حرم الله عليه الجنة )……………………</a:t>
            </a:r>
          </a:p>
        </p:txBody>
      </p:sp>
      <p:pic>
        <p:nvPicPr>
          <p:cNvPr id="27" name="صورة 27">
            <a:extLst>
              <a:ext uri="{FF2B5EF4-FFF2-40B4-BE49-F238E27FC236}">
                <a16:creationId xmlns:a16="http://schemas.microsoft.com/office/drawing/2014/main" id="{71E9AF0D-F5CB-73B7-7053-98C805853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50" y="2642581"/>
            <a:ext cx="1033090" cy="103309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99BEC7F-73A7-0A27-FD0C-0099B439236E}"/>
              </a:ext>
            </a:extLst>
          </p:cNvPr>
          <p:cNvSpPr txBox="1"/>
          <p:nvPr/>
        </p:nvSpPr>
        <p:spPr>
          <a:xfrm>
            <a:off x="-1583213" y="3790748"/>
            <a:ext cx="6180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800" b="1" u="sng" dirty="0"/>
              <a:t>صنفي العبادات التالية حسب الجدول –أنواع العبادة:</a:t>
            </a:r>
          </a:p>
        </p:txBody>
      </p:sp>
      <p:graphicFrame>
        <p:nvGraphicFramePr>
          <p:cNvPr id="30" name="جدول 30">
            <a:extLst>
              <a:ext uri="{FF2B5EF4-FFF2-40B4-BE49-F238E27FC236}">
                <a16:creationId xmlns:a16="http://schemas.microsoft.com/office/drawing/2014/main" id="{D96BB3F0-6B6E-8203-E82E-82FB9CFCA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156443"/>
              </p:ext>
            </p:extLst>
          </p:nvPr>
        </p:nvGraphicFramePr>
        <p:xfrm>
          <a:off x="812387" y="4883210"/>
          <a:ext cx="3626415" cy="1554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208805">
                  <a:extLst>
                    <a:ext uri="{9D8B030D-6E8A-4147-A177-3AD203B41FA5}">
                      <a16:colId xmlns:a16="http://schemas.microsoft.com/office/drawing/2014/main" val="1838892543"/>
                    </a:ext>
                  </a:extLst>
                </a:gridCol>
                <a:gridCol w="1208805">
                  <a:extLst>
                    <a:ext uri="{9D8B030D-6E8A-4147-A177-3AD203B41FA5}">
                      <a16:colId xmlns:a16="http://schemas.microsoft.com/office/drawing/2014/main" val="401091300"/>
                    </a:ext>
                  </a:extLst>
                </a:gridCol>
                <a:gridCol w="1208805">
                  <a:extLst>
                    <a:ext uri="{9D8B030D-6E8A-4147-A177-3AD203B41FA5}">
                      <a16:colId xmlns:a16="http://schemas.microsoft.com/office/drawing/2014/main" val="1327944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عبادة قلبية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عبادة اللسان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عبادة الجوارح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4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664599"/>
                  </a:ext>
                </a:extLst>
              </a:tr>
            </a:tbl>
          </a:graphicData>
        </a:graphic>
      </p:graphicFrame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501FE1A4-DA50-59FB-D9DB-ED7F255BD2A7}"/>
              </a:ext>
            </a:extLst>
          </p:cNvPr>
          <p:cNvSpPr/>
          <p:nvPr/>
        </p:nvSpPr>
        <p:spPr>
          <a:xfrm>
            <a:off x="1202462" y="4072429"/>
            <a:ext cx="3015365" cy="863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الحج- الرجاء- الذكر – التفكر – الدعوة إلى الله – إماطة الأذى </a:t>
            </a:r>
          </a:p>
        </p:txBody>
      </p:sp>
    </p:spTree>
    <p:extLst>
      <p:ext uri="{BB962C8B-B14F-4D97-AF65-F5344CB8AC3E}">
        <p14:creationId xmlns:p14="http://schemas.microsoft.com/office/powerpoint/2010/main" val="351745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D179034B-2FCB-0FFB-FF9E-D8B7AA14D0BE}"/>
              </a:ext>
            </a:extLst>
          </p:cNvPr>
          <p:cNvGraphicFramePr>
            <a:graphicFrameLocks noGrp="1"/>
          </p:cNvGraphicFramePr>
          <p:nvPr/>
        </p:nvGraphicFramePr>
        <p:xfrm>
          <a:off x="269090" y="1432070"/>
          <a:ext cx="7941066" cy="4865335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3970533">
                  <a:extLst>
                    <a:ext uri="{9D8B030D-6E8A-4147-A177-3AD203B41FA5}">
                      <a16:colId xmlns:a16="http://schemas.microsoft.com/office/drawing/2014/main" val="2185926606"/>
                    </a:ext>
                  </a:extLst>
                </a:gridCol>
                <a:gridCol w="3970533">
                  <a:extLst>
                    <a:ext uri="{9D8B030D-6E8A-4147-A177-3AD203B41FA5}">
                      <a16:colId xmlns:a16="http://schemas.microsoft.com/office/drawing/2014/main" val="3799992598"/>
                    </a:ext>
                  </a:extLst>
                </a:gridCol>
              </a:tblGrid>
              <a:tr h="790187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الفضيلة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النص الشرعي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33022"/>
                  </a:ext>
                </a:extLst>
              </a:tr>
              <a:tr h="7901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{الَّذِينَ آمَنُوا وَلَمْ يَلْبِسُوا إِيمَانَهُم بِظُلْمٍ أُولَٰئِكَ لَهُمُ الْأَمْنُ وَهُم مُّهْتَدُونَ}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264512"/>
                  </a:ext>
                </a:extLst>
              </a:tr>
              <a:tr h="7901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i="0" u="none" strike="noStrike" dirty="0">
                          <a:solidFill>
                            <a:schemeClr val="tx1"/>
                          </a:solidFill>
                          <a:effectLst/>
                          <a:latin typeface="Droid Arabic Naskh"/>
                        </a:rPr>
                        <a:t>(وحقَّ العباد على الله أن لا يُعذِّب مَن لا يُشرك به شيئًا،)</a:t>
                      </a:r>
                      <a:endParaRPr lang="ar-SA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46721"/>
                  </a:ext>
                </a:extLst>
              </a:tr>
              <a:tr h="7901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i="0" u="none" strike="noStrike" dirty="0">
                          <a:solidFill>
                            <a:srgbClr val="555555"/>
                          </a:solidFill>
                          <a:effectLst/>
                          <a:latin typeface="Amiri"/>
                        </a:rPr>
                        <a:t>(وَمَن لَقِيَنِي بقُرَابِ الأرْضِ خَطِيئَةً لا يُشْرِكُ بي شيئًا، لَقِيتُهُ بمِثْلِهَا مَغْفِرَةً)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121380"/>
                  </a:ext>
                </a:extLst>
              </a:tr>
              <a:tr h="7901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i="0" u="none" strike="noStrike" dirty="0">
                          <a:solidFill>
                            <a:schemeClr val="tx1"/>
                          </a:solidFill>
                          <a:effectLst/>
                          <a:latin typeface="Droid Arabic Naskh"/>
                        </a:rPr>
                        <a:t>(قال: يا موسى لو أن السماوات السبع وعامرهن غيري والأرضين السبع في كفة، ولا إله إلا الله في كفة، مالت بهن لا إله إلا الله)</a:t>
                      </a:r>
                      <a:endParaRPr lang="ar-SA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57269"/>
                  </a:ext>
                </a:extLst>
              </a:tr>
              <a:tr h="7901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i="0" u="none" strike="noStrike" dirty="0">
                          <a:solidFill>
                            <a:schemeClr val="tx1"/>
                          </a:solidFill>
                          <a:effectLst/>
                          <a:latin typeface="Droid Arabic Naskh"/>
                        </a:rPr>
                        <a:t>(من شهد أن لا إله إلا الله …. أدخله الله الجنة على ما كان من العمل ). </a:t>
                      </a:r>
                      <a:endParaRPr lang="ar-SA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515072"/>
                  </a:ext>
                </a:extLst>
              </a:tr>
            </a:tbl>
          </a:graphicData>
        </a:graphic>
      </p:graphicFrame>
      <p:sp>
        <p:nvSpPr>
          <p:cNvPr id="9" name="عنوان 1">
            <a:extLst>
              <a:ext uri="{FF2B5EF4-FFF2-40B4-BE49-F238E27FC236}">
                <a16:creationId xmlns:a16="http://schemas.microsoft.com/office/drawing/2014/main" id="{3696FA79-8B5B-C91F-C589-C36688E1D753}"/>
              </a:ext>
            </a:extLst>
          </p:cNvPr>
          <p:cNvSpPr>
            <a:spLocks noGrp="1"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SA" dirty="0"/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ADBA7E08-781C-2BFA-EEF9-18173B908553}"/>
              </a:ext>
            </a:extLst>
          </p:cNvPr>
          <p:cNvSpPr>
            <a:spLocks noGrp="1"/>
          </p:cNvSpPr>
          <p:nvPr/>
        </p:nvSpPr>
        <p:spPr>
          <a:xfrm>
            <a:off x="1676400" y="23876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ar-SA" dirty="0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135409B-20E8-B05E-FC2F-4CDDC8E4C341}"/>
              </a:ext>
            </a:extLst>
          </p:cNvPr>
          <p:cNvSpPr/>
          <p:nvPr/>
        </p:nvSpPr>
        <p:spPr>
          <a:xfrm>
            <a:off x="8426263" y="1323129"/>
            <a:ext cx="2613936" cy="348663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 تكفير الذنوب 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1BAD7EC-0B3C-6AB0-DE5F-A6BA8C04ADA2}"/>
              </a:ext>
            </a:extLst>
          </p:cNvPr>
          <p:cNvSpPr/>
          <p:nvPr/>
        </p:nvSpPr>
        <p:spPr>
          <a:xfrm>
            <a:off x="8426261" y="1886537"/>
            <a:ext cx="2790227" cy="405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الأمن و الهداية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7B7EE9E-F644-2D51-82FB-4F5C4A94BE8B}"/>
              </a:ext>
            </a:extLst>
          </p:cNvPr>
          <p:cNvSpPr/>
          <p:nvPr/>
        </p:nvSpPr>
        <p:spPr>
          <a:xfrm>
            <a:off x="8426262" y="2427805"/>
            <a:ext cx="3538394" cy="5347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</a:rPr>
              <a:t>أثقل الأعمال في الميزان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150CC13-6ACD-3E93-E3FE-61B7142DA988}"/>
              </a:ext>
            </a:extLst>
          </p:cNvPr>
          <p:cNvSpPr/>
          <p:nvPr/>
        </p:nvSpPr>
        <p:spPr>
          <a:xfrm>
            <a:off x="8565254" y="3033084"/>
            <a:ext cx="3553484" cy="492927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لايعذب الله من لا يشرك به 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EF32653-1D64-9FE7-7308-4C3FBA64A7DA}"/>
              </a:ext>
            </a:extLst>
          </p:cNvPr>
          <p:cNvSpPr/>
          <p:nvPr/>
        </p:nvSpPr>
        <p:spPr>
          <a:xfrm>
            <a:off x="9068978" y="3602999"/>
            <a:ext cx="2790227" cy="4929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</a:rPr>
              <a:t>دخول الجنة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6020F52-2D27-678E-EB2F-7580C561CCB4}"/>
              </a:ext>
            </a:extLst>
          </p:cNvPr>
          <p:cNvSpPr/>
          <p:nvPr/>
        </p:nvSpPr>
        <p:spPr>
          <a:xfrm>
            <a:off x="8735588" y="4226736"/>
            <a:ext cx="3402594" cy="2415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ضعي دائرة حول ما يحقق التوحيد :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-الرياء 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– الإخلاص 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-التهاون في الواجبات 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-المواظبة على الأوامر السنن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-فعل المحرم و المكروه</a:t>
            </a:r>
          </a:p>
          <a:p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-ترك البدع و الذنوب </a:t>
            </a:r>
          </a:p>
          <a:p>
            <a:endParaRPr lang="ar-SA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صورة 26">
            <a:extLst>
              <a:ext uri="{FF2B5EF4-FFF2-40B4-BE49-F238E27FC236}">
                <a16:creationId xmlns:a16="http://schemas.microsoft.com/office/drawing/2014/main" id="{BBB88F8B-F107-DD84-456E-2B69FB0CF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92" y="3841798"/>
            <a:ext cx="769876" cy="769876"/>
          </a:xfrm>
          <a:prstGeom prst="rect">
            <a:avLst/>
          </a:prstGeom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47F58163-B444-978C-394D-AABF055B0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596414"/>
              </p:ext>
            </p:extLst>
          </p:nvPr>
        </p:nvGraphicFramePr>
        <p:xfrm>
          <a:off x="3244238" y="157657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الأول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فضل التوحيد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5A0419C5-B330-613C-DFD4-CA94BDB05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2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123B4ADF-E61E-6117-469D-21C247FFE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643332"/>
              </p:ext>
            </p:extLst>
          </p:nvPr>
        </p:nvGraphicFramePr>
        <p:xfrm>
          <a:off x="2275941" y="230188"/>
          <a:ext cx="9594158" cy="95048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82078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102062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73617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501657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الفهم القرآئي </a:t>
                      </a:r>
                    </a:p>
                    <a:p>
                      <a:pPr algn="ctr" rtl="1"/>
                      <a:r>
                        <a:rPr lang="ar-SA" sz="1700" b="1" dirty="0"/>
                        <a:t>ضرب المثل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المعتقدات التي تضاد التوحيد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32606601-1F31-4FE4-9AA1-D19216A92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" y="112797"/>
            <a:ext cx="1854324" cy="106595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008C83E5-FC68-6DF0-6E80-118972F02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19027" b="26153"/>
          <a:stretch/>
        </p:blipFill>
        <p:spPr>
          <a:xfrm>
            <a:off x="7073020" y="1370594"/>
            <a:ext cx="4715347" cy="1651223"/>
          </a:xfrm>
          <a:prstGeom prst="rect">
            <a:avLst/>
          </a:prstGeom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1A41E83-4A97-6173-B171-7258D4F33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2" b="34546"/>
          <a:stretch/>
        </p:blipFill>
        <p:spPr>
          <a:xfrm>
            <a:off x="4838382" y="1720961"/>
            <a:ext cx="2123722" cy="950488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436B2EC-3C6B-6E82-E30F-F76E7B0287DB}"/>
              </a:ext>
            </a:extLst>
          </p:cNvPr>
          <p:cNvSpPr/>
          <p:nvPr/>
        </p:nvSpPr>
        <p:spPr>
          <a:xfrm>
            <a:off x="275300" y="1370594"/>
            <a:ext cx="4452166" cy="145861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-حقيقة التوحيد تتطلب أمرين –استنتجي ذلك من الآية: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١-…………………….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٢-……………………..</a:t>
            </a:r>
          </a:p>
        </p:txBody>
      </p:sp>
      <p:pic>
        <p:nvPicPr>
          <p:cNvPr id="14" name="صورة 6">
            <a:extLst>
              <a:ext uri="{FF2B5EF4-FFF2-40B4-BE49-F238E27FC236}">
                <a16:creationId xmlns:a16="http://schemas.microsoft.com/office/drawing/2014/main" id="{474B7908-F9F2-C93B-3531-870B0850E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677" y="3211735"/>
            <a:ext cx="1091422" cy="1214240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DFB5AD7-E50C-ED9C-6481-93BC99CC62FF}"/>
              </a:ext>
            </a:extLst>
          </p:cNvPr>
          <p:cNvSpPr/>
          <p:nvPr/>
        </p:nvSpPr>
        <p:spPr>
          <a:xfrm>
            <a:off x="7264400" y="3229339"/>
            <a:ext cx="3402594" cy="1347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-مثلي لمعتقدات تضاد التوحيد؟</a:t>
            </a:r>
          </a:p>
          <a:p>
            <a:endParaRPr lang="ar-SA" sz="2000" b="1" dirty="0">
              <a:solidFill>
                <a:srgbClr val="FF0000"/>
              </a:solidFill>
            </a:endParaRPr>
          </a:p>
          <a:p>
            <a:endParaRPr lang="ar-SA" sz="2000" b="1" dirty="0">
              <a:solidFill>
                <a:srgbClr val="FF0000"/>
              </a:solidFill>
            </a:endParaRPr>
          </a:p>
          <a:p>
            <a:endParaRPr lang="ar-SA" sz="2000" b="1" dirty="0">
              <a:solidFill>
                <a:srgbClr val="FF0000"/>
              </a:solidFill>
            </a:endParaRPr>
          </a:p>
        </p:txBody>
      </p:sp>
      <p:pic>
        <p:nvPicPr>
          <p:cNvPr id="18" name="صورة 13">
            <a:extLst>
              <a:ext uri="{FF2B5EF4-FFF2-40B4-BE49-F238E27FC236}">
                <a16:creationId xmlns:a16="http://schemas.microsoft.com/office/drawing/2014/main" id="{49FA6512-7AAF-73E4-4685-BCA9D26CD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43" y="3211734"/>
            <a:ext cx="1167647" cy="1028156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4D43165-49C3-94E7-C496-2198AE5B163F}"/>
              </a:ext>
            </a:extLst>
          </p:cNvPr>
          <p:cNvSpPr/>
          <p:nvPr/>
        </p:nvSpPr>
        <p:spPr>
          <a:xfrm>
            <a:off x="275300" y="3211734"/>
            <a:ext cx="5478932" cy="12142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-عرفي شرك المحبة ؟</a:t>
            </a:r>
          </a:p>
          <a:p>
            <a:endParaRPr lang="ar-SA" sz="2000" b="1" dirty="0">
              <a:solidFill>
                <a:srgbClr val="FF0000"/>
              </a:solidFill>
            </a:endParaRPr>
          </a:p>
          <a:p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D8D8484-08FB-99D5-22CB-D1DFE329B51A}"/>
              </a:ext>
            </a:extLst>
          </p:cNvPr>
          <p:cNvSpPr/>
          <p:nvPr/>
        </p:nvSpPr>
        <p:spPr>
          <a:xfrm>
            <a:off x="275300" y="4808501"/>
            <a:ext cx="5478932" cy="12142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-بيني معنى شرك الطاعة؟</a:t>
            </a:r>
          </a:p>
          <a:p>
            <a:endParaRPr lang="ar-SA" sz="2000" b="1" dirty="0">
              <a:solidFill>
                <a:srgbClr val="FF0000"/>
              </a:solidFill>
            </a:endParaRPr>
          </a:p>
          <a:p>
            <a:endParaRPr lang="ar-SA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BF774A43-3B7C-ACF8-DBE1-798E12C4D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16962"/>
              </p:ext>
            </p:extLst>
          </p:nvPr>
        </p:nvGraphicFramePr>
        <p:xfrm>
          <a:off x="6227174" y="4857849"/>
          <a:ext cx="4321221" cy="175657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40407">
                  <a:extLst>
                    <a:ext uri="{9D8B030D-6E8A-4147-A177-3AD203B41FA5}">
                      <a16:colId xmlns:a16="http://schemas.microsoft.com/office/drawing/2014/main" val="4281727812"/>
                    </a:ext>
                  </a:extLst>
                </a:gridCol>
                <a:gridCol w="1440407">
                  <a:extLst>
                    <a:ext uri="{9D8B030D-6E8A-4147-A177-3AD203B41FA5}">
                      <a16:colId xmlns:a16="http://schemas.microsoft.com/office/drawing/2014/main" val="2736643463"/>
                    </a:ext>
                  </a:extLst>
                </a:gridCol>
                <a:gridCol w="1440407">
                  <a:extLst>
                    <a:ext uri="{9D8B030D-6E8A-4147-A177-3AD203B41FA5}">
                      <a16:colId xmlns:a16="http://schemas.microsoft.com/office/drawing/2014/main" val="2993206793"/>
                    </a:ext>
                  </a:extLst>
                </a:gridCol>
              </a:tblGrid>
              <a:tr h="412806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المخالفة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الرقم المناسب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تأثيرها على التوحيد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462853"/>
                  </a:ext>
                </a:extLst>
              </a:tr>
              <a:tr h="412806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١-الشرك الأكبر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تنقص التوحيد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570356"/>
                  </a:ext>
                </a:extLst>
              </a:tr>
              <a:tr h="412806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٢-البدعة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يخرج صاحبه من الإسلام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766387"/>
                  </a:ext>
                </a:extLst>
              </a:tr>
              <a:tr h="412806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٣-المعاصي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/>
                        <a:t>تنافي كمال التوحيد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236552"/>
                  </a:ext>
                </a:extLst>
              </a:tr>
            </a:tbl>
          </a:graphicData>
        </a:graphic>
      </p:graphicFrame>
      <p:pic>
        <p:nvPicPr>
          <p:cNvPr id="24" name="صورة 24">
            <a:extLst>
              <a:ext uri="{FF2B5EF4-FFF2-40B4-BE49-F238E27FC236}">
                <a16:creationId xmlns:a16="http://schemas.microsoft.com/office/drawing/2014/main" id="{D7A06C4C-48BA-7D5F-BA17-65E0D9D0A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70" y="5098551"/>
            <a:ext cx="1214241" cy="12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8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85F99CC5-E29D-8731-64FC-BD71F91AE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357585"/>
              </p:ext>
            </p:extLst>
          </p:nvPr>
        </p:nvGraphicFramePr>
        <p:xfrm>
          <a:off x="3671682" y="253843"/>
          <a:ext cx="8386277" cy="95048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9155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92130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1759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38500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7966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0600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الأول متوسط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الفهم القرآئي </a:t>
                      </a:r>
                    </a:p>
                    <a:p>
                      <a:pPr algn="ctr" rtl="1"/>
                      <a:r>
                        <a:rPr lang="ar-SA" sz="1700" b="1" dirty="0"/>
                        <a:t>التحليل </a:t>
                      </a:r>
                    </a:p>
                  </a:txBody>
                  <a:tcPr marL="84362" marR="84362" marT="42181" marB="42181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تلخيص وحدة الشهادتين</a:t>
                      </a:r>
                    </a:p>
                  </a:txBody>
                  <a:tcPr marL="84362" marR="84362" marT="42181" marB="42181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D4233512-6E7C-BAE5-C913-AF5715D9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3" y="44399"/>
            <a:ext cx="2744877" cy="1577891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30A709E6-9684-3EDF-5684-F36E0DF34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85" y="1362780"/>
            <a:ext cx="3057452" cy="1416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16EAA9B-638D-827F-91B9-5786EF7D8F04}"/>
              </a:ext>
            </a:extLst>
          </p:cNvPr>
          <p:cNvSpPr/>
          <p:nvPr/>
        </p:nvSpPr>
        <p:spPr>
          <a:xfrm>
            <a:off x="9518713" y="1323187"/>
            <a:ext cx="2263367" cy="1156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-معنى أشهد أن لا إله إلا الله؟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435F9DA-1247-8089-B5B6-B774A31FC8AF}"/>
              </a:ext>
            </a:extLst>
          </p:cNvPr>
          <p:cNvSpPr/>
          <p:nvPr/>
        </p:nvSpPr>
        <p:spPr>
          <a:xfrm>
            <a:off x="9518712" y="2610036"/>
            <a:ext cx="2263367" cy="16149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-مكانة الشهادتين هي الركن……….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وهي…….. لقبول العمل.</a:t>
            </a:r>
            <a:endParaRPr lang="ar-SA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EE65C1E-67BD-2780-3094-018B8EBA6145}"/>
              </a:ext>
            </a:extLst>
          </p:cNvPr>
          <p:cNvSpPr/>
          <p:nvPr/>
        </p:nvSpPr>
        <p:spPr>
          <a:xfrm>
            <a:off x="9518712" y="4354966"/>
            <a:ext cx="2263367" cy="16149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-حكم النطق بها لمن أرد الدخول في الإسلام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……………………….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-ومتى تنفع صاحبها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إذا عمل ……………………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C1DFDBA-D3F4-88F9-EAD6-D2A384BACCF5}"/>
              </a:ext>
            </a:extLst>
          </p:cNvPr>
          <p:cNvSpPr/>
          <p:nvPr/>
        </p:nvSpPr>
        <p:spPr>
          <a:xfrm>
            <a:off x="1214118" y="1622290"/>
            <a:ext cx="2263367" cy="665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حللي أركان (شهادة أن لا إله إلا الله ): </a:t>
            </a: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5415E37A-1FD5-7417-B389-95065084BBF5}"/>
              </a:ext>
            </a:extLst>
          </p:cNvPr>
          <p:cNvCxnSpPr>
            <a:cxnSpLocks/>
          </p:cNvCxnSpPr>
          <p:nvPr/>
        </p:nvCxnSpPr>
        <p:spPr>
          <a:xfrm>
            <a:off x="3477485" y="1955256"/>
            <a:ext cx="659446" cy="524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B21C5328-62B3-F4CE-8B2F-2CAC14855AB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29735" y="1955256"/>
            <a:ext cx="584383" cy="491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9814DD9-478C-06B0-ABDF-031DE60101F6}"/>
              </a:ext>
            </a:extLst>
          </p:cNvPr>
          <p:cNvSpPr/>
          <p:nvPr/>
        </p:nvSpPr>
        <p:spPr>
          <a:xfrm>
            <a:off x="3022725" y="2373215"/>
            <a:ext cx="1828800" cy="646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5EE10462-2A8A-9CE6-36ED-5FB05662A663}"/>
              </a:ext>
            </a:extLst>
          </p:cNvPr>
          <p:cNvSpPr/>
          <p:nvPr/>
        </p:nvSpPr>
        <p:spPr>
          <a:xfrm>
            <a:off x="261630" y="2343798"/>
            <a:ext cx="1828800" cy="646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5" name="رسم تخطيطي 24">
            <a:extLst>
              <a:ext uri="{FF2B5EF4-FFF2-40B4-BE49-F238E27FC236}">
                <a16:creationId xmlns:a16="http://schemas.microsoft.com/office/drawing/2014/main" id="{1B3BD099-AB97-B647-06EE-58F2D7E3FA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842786"/>
              </p:ext>
            </p:extLst>
          </p:nvPr>
        </p:nvGraphicFramePr>
        <p:xfrm>
          <a:off x="1590381" y="3255276"/>
          <a:ext cx="3942272" cy="3055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2C858D7-1D83-F774-FD79-C0695D259C7C}"/>
              </a:ext>
            </a:extLst>
          </p:cNvPr>
          <p:cNvSpPr/>
          <p:nvPr/>
        </p:nvSpPr>
        <p:spPr>
          <a:xfrm>
            <a:off x="675981" y="3957630"/>
            <a:ext cx="1828800" cy="8397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عددي شروط شهادة أن لا إله إلا الله؟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4516EB33-FFEB-755F-FE10-8443E9E38A26}"/>
              </a:ext>
            </a:extLst>
          </p:cNvPr>
          <p:cNvSpPr/>
          <p:nvPr/>
        </p:nvSpPr>
        <p:spPr>
          <a:xfrm>
            <a:off x="6076489" y="2965921"/>
            <a:ext cx="1828800" cy="8397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مقتضيات شهادة أن محمد رسول الله؟</a:t>
            </a:r>
          </a:p>
        </p:txBody>
      </p:sp>
      <p:graphicFrame>
        <p:nvGraphicFramePr>
          <p:cNvPr id="30" name="رسم تخطيطي 29">
            <a:extLst>
              <a:ext uri="{FF2B5EF4-FFF2-40B4-BE49-F238E27FC236}">
                <a16:creationId xmlns:a16="http://schemas.microsoft.com/office/drawing/2014/main" id="{B7ED607D-1909-0BCD-28CC-4E3A007AB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674722"/>
              </p:ext>
            </p:extLst>
          </p:nvPr>
        </p:nvGraphicFramePr>
        <p:xfrm>
          <a:off x="5593643" y="3864225"/>
          <a:ext cx="3104866" cy="264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68D6A70B-C783-2C7E-B8C7-1E5073FE6710}"/>
              </a:ext>
            </a:extLst>
          </p:cNvPr>
          <p:cNvCxnSpPr>
            <a:cxnSpLocks/>
          </p:cNvCxnSpPr>
          <p:nvPr/>
        </p:nvCxnSpPr>
        <p:spPr>
          <a:xfrm>
            <a:off x="8363737" y="1622290"/>
            <a:ext cx="1169354" cy="485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2985F29F-2936-C4A4-1C58-B56D8C0AD6D8}"/>
              </a:ext>
            </a:extLst>
          </p:cNvPr>
          <p:cNvCxnSpPr>
            <a:cxnSpLocks/>
          </p:cNvCxnSpPr>
          <p:nvPr/>
        </p:nvCxnSpPr>
        <p:spPr>
          <a:xfrm>
            <a:off x="13249989" y="1289324"/>
            <a:ext cx="1169354" cy="485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BFDCC9DD-C428-ABD3-D7BC-ED6FB3AA9177}"/>
              </a:ext>
            </a:extLst>
          </p:cNvPr>
          <p:cNvCxnSpPr>
            <a:cxnSpLocks/>
          </p:cNvCxnSpPr>
          <p:nvPr/>
        </p:nvCxnSpPr>
        <p:spPr>
          <a:xfrm>
            <a:off x="8363737" y="2695414"/>
            <a:ext cx="1169354" cy="485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DC29B377-F2F6-9B3A-AEF1-90383DF91ECE}"/>
              </a:ext>
            </a:extLst>
          </p:cNvPr>
          <p:cNvCxnSpPr>
            <a:cxnSpLocks/>
          </p:cNvCxnSpPr>
          <p:nvPr/>
        </p:nvCxnSpPr>
        <p:spPr>
          <a:xfrm>
            <a:off x="8127323" y="2759420"/>
            <a:ext cx="1391389" cy="2053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3B4D18FA-7CA0-B99D-BD18-48AC6DF1143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3477485" y="1500004"/>
            <a:ext cx="1632972" cy="45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872F03DC-ACAA-F49E-88B3-81EA91987CCB}"/>
              </a:ext>
            </a:extLst>
          </p:cNvPr>
          <p:cNvCxnSpPr>
            <a:cxnSpLocks/>
          </p:cNvCxnSpPr>
          <p:nvPr/>
        </p:nvCxnSpPr>
        <p:spPr>
          <a:xfrm flipH="1">
            <a:off x="4438713" y="2779648"/>
            <a:ext cx="814138" cy="1000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صورة 54">
            <a:extLst>
              <a:ext uri="{FF2B5EF4-FFF2-40B4-BE49-F238E27FC236}">
                <a16:creationId xmlns:a16="http://schemas.microsoft.com/office/drawing/2014/main" id="{6BBADB15-3C2C-D333-845B-58A7C6C901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48" y="4678394"/>
            <a:ext cx="968056" cy="968056"/>
          </a:xfrm>
          <a:prstGeom prst="rect">
            <a:avLst/>
          </a:prstGeom>
        </p:spPr>
      </p:pic>
      <p:pic>
        <p:nvPicPr>
          <p:cNvPr id="55" name="صورة 55">
            <a:extLst>
              <a:ext uri="{FF2B5EF4-FFF2-40B4-BE49-F238E27FC236}">
                <a16:creationId xmlns:a16="http://schemas.microsoft.com/office/drawing/2014/main" id="{AC0DD480-1FF3-8CA5-8B4F-1C357B5A2D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486" y="4701815"/>
            <a:ext cx="1067790" cy="1067790"/>
          </a:xfrm>
          <a:prstGeom prst="rect">
            <a:avLst/>
          </a:prstGeom>
        </p:spPr>
      </p:pic>
      <p:pic>
        <p:nvPicPr>
          <p:cNvPr id="56" name="صورة 56">
            <a:extLst>
              <a:ext uri="{FF2B5EF4-FFF2-40B4-BE49-F238E27FC236}">
                <a16:creationId xmlns:a16="http://schemas.microsoft.com/office/drawing/2014/main" id="{200E39D4-710D-273E-1B33-8A40D57A1B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3"/>
          <a:stretch/>
        </p:blipFill>
        <p:spPr>
          <a:xfrm>
            <a:off x="8867759" y="1696180"/>
            <a:ext cx="1002117" cy="591618"/>
          </a:xfrm>
          <a:prstGeom prst="rect">
            <a:avLst/>
          </a:prstGeom>
        </p:spPr>
      </p:pic>
      <p:pic>
        <p:nvPicPr>
          <p:cNvPr id="57" name="صورة 57">
            <a:extLst>
              <a:ext uri="{FF2B5EF4-FFF2-40B4-BE49-F238E27FC236}">
                <a16:creationId xmlns:a16="http://schemas.microsoft.com/office/drawing/2014/main" id="{03B190CF-14EB-5305-5154-597308ABB8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43" y="4747568"/>
            <a:ext cx="662132" cy="8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0BD1E421-BCFB-4231-1BA4-1869EF63A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06246"/>
              </p:ext>
            </p:extLst>
          </p:nvPr>
        </p:nvGraphicFramePr>
        <p:xfrm>
          <a:off x="3855265" y="365125"/>
          <a:ext cx="8128001" cy="921215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54253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37249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المادة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نوع النشاط 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موضوع الدرس </a:t>
                      </a:r>
                    </a:p>
                  </a:txBody>
                  <a:tcPr marL="81764" marR="81764" marT="40882" marB="40882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83966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الأول متوسط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توحيد 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جدول المقارنة </a:t>
                      </a:r>
                    </a:p>
                  </a:txBody>
                  <a:tcPr marL="81764" marR="81764" marT="40882" marB="40882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الشرك و أنواعه </a:t>
                      </a:r>
                    </a:p>
                  </a:txBody>
                  <a:tcPr marL="81764" marR="81764" marT="40882" marB="40882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065BAAA7-342B-C13F-0635-D21A5AD41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9" y="187317"/>
            <a:ext cx="2874474" cy="158096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265B016-66C7-26F1-8E50-04120F39EC2E}"/>
              </a:ext>
            </a:extLst>
          </p:cNvPr>
          <p:cNvSpPr/>
          <p:nvPr/>
        </p:nvSpPr>
        <p:spPr>
          <a:xfrm>
            <a:off x="3646534" y="1585749"/>
            <a:ext cx="4589605" cy="5536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-قارني بين أنواع الشرك في الجدول التالي : </a:t>
            </a:r>
          </a:p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485E198B-4CF2-3C62-4D8B-C06CB696D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98156"/>
              </p:ext>
            </p:extLst>
          </p:nvPr>
        </p:nvGraphicFramePr>
        <p:xfrm>
          <a:off x="855047" y="2438831"/>
          <a:ext cx="10700694" cy="344592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179556">
                  <a:extLst>
                    <a:ext uri="{9D8B030D-6E8A-4147-A177-3AD203B41FA5}">
                      <a16:colId xmlns:a16="http://schemas.microsoft.com/office/drawing/2014/main" val="2572868800"/>
                    </a:ext>
                  </a:extLst>
                </a:gridCol>
                <a:gridCol w="2341582">
                  <a:extLst>
                    <a:ext uri="{9D8B030D-6E8A-4147-A177-3AD203B41FA5}">
                      <a16:colId xmlns:a16="http://schemas.microsoft.com/office/drawing/2014/main" val="1092230223"/>
                    </a:ext>
                  </a:extLst>
                </a:gridCol>
                <a:gridCol w="4179556">
                  <a:extLst>
                    <a:ext uri="{9D8B030D-6E8A-4147-A177-3AD203B41FA5}">
                      <a16:colId xmlns:a16="http://schemas.microsoft.com/office/drawing/2014/main" val="645014455"/>
                    </a:ext>
                  </a:extLst>
                </a:gridCol>
              </a:tblGrid>
              <a:tr h="492275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الشرك الأكبر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أوجه المقارنة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الشرك الأصغر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241790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المعنى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03257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مثال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86006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هل يخرج من الإسلام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542402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مدى تأثيره على الإيمان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734344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تأثيره على الأعمال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112462"/>
                  </a:ext>
                </a:extLst>
              </a:tr>
              <a:tr h="492275"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جزاؤه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690485"/>
                  </a:ext>
                </a:extLst>
              </a:tr>
            </a:tbl>
          </a:graphicData>
        </a:graphic>
      </p:graphicFrame>
      <p:pic>
        <p:nvPicPr>
          <p:cNvPr id="11" name="صورة 11">
            <a:extLst>
              <a:ext uri="{FF2B5EF4-FFF2-40B4-BE49-F238E27FC236}">
                <a16:creationId xmlns:a16="http://schemas.microsoft.com/office/drawing/2014/main" id="{7D4126B7-7D37-23E2-B955-10D36BDFC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75" y="1477900"/>
            <a:ext cx="833485" cy="769371"/>
          </a:xfrm>
          <a:prstGeom prst="rect">
            <a:avLst/>
          </a:prstGeom>
        </p:spPr>
      </p:pic>
      <p:pic>
        <p:nvPicPr>
          <p:cNvPr id="15" name="صورة 11">
            <a:extLst>
              <a:ext uri="{FF2B5EF4-FFF2-40B4-BE49-F238E27FC236}">
                <a16:creationId xmlns:a16="http://schemas.microsoft.com/office/drawing/2014/main" id="{A7F0A3D1-8F67-1AC6-39C2-5B7934B0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2" y="1585749"/>
            <a:ext cx="833485" cy="7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التفسير  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C1FD141-8583-C056-4388-AACDB2F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92" y="1672271"/>
            <a:ext cx="3513458" cy="3513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51206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39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نسق Office</vt:lpstr>
      <vt:lpstr>ملف أوراق العمل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ملف أوراق العمل </dc:title>
  <dc:creator>sharifah12356@outlook.sa</dc:creator>
  <cp:lastModifiedBy>sharifah12356@outlook.sa</cp:lastModifiedBy>
  <cp:revision>43</cp:revision>
  <dcterms:created xsi:type="dcterms:W3CDTF">2023-08-26T02:12:11Z</dcterms:created>
  <dcterms:modified xsi:type="dcterms:W3CDTF">2023-09-16T17:05:45Z</dcterms:modified>
</cp:coreProperties>
</file>