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8" r:id="rId3"/>
    <p:sldId id="259" r:id="rId4"/>
    <p:sldId id="261" r:id="rId5"/>
    <p:sldId id="262" r:id="rId6"/>
    <p:sldId id="263" r:id="rId7"/>
    <p:sldId id="264" r:id="rId8"/>
    <p:sldId id="265" r:id="rId9"/>
    <p:sldId id="256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82" r:id="rId22"/>
    <p:sldId id="281" r:id="rId23"/>
    <p:sldId id="280" r:id="rId24"/>
    <p:sldId id="283" r:id="rId25"/>
    <p:sldId id="284" r:id="rId26"/>
    <p:sldId id="285" r:id="rId27"/>
    <p:sldId id="279" r:id="rId28"/>
    <p:sldId id="286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899036-4628-1061-86EB-592F34903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B74A06F-0AAB-449D-CAA8-C9F55E2C7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27BA82-D285-0D44-76B0-7428A76C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A4B-91FF-084E-84F7-A9B0E027A4D5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4BE82B-F338-3624-1046-A53CB6B7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852AA1-21FF-09D9-E297-21C9C495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C1B-E593-D84C-B861-25F93BE05B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215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5395E2-A6ED-2337-E169-4185843CC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7EB64B6-2738-6144-FF8F-39697425C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CDCFED-1A76-CF19-0AB5-D1C26EDB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A4B-91FF-084E-84F7-A9B0E027A4D5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DD08D2-08BC-67E6-A7C2-2012D6DFF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5F579D-2B39-19AE-F797-5BFCF28E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C1B-E593-D84C-B861-25F93BE05B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372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4485F7A-4A51-7522-EE91-A22A8F41D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58E3464-6A87-386A-0C8E-5DDD6C10B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3D116-1497-BD82-5548-A77618D0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A4B-91FF-084E-84F7-A9B0E027A4D5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AE55E0-57FB-F433-571F-F056D7DF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81CF49-DDF2-294C-FB15-3A47F869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C1B-E593-D84C-B861-25F93BE05B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383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C2BB3F-8455-9756-4FA9-5D1DD5E2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807B3B9-BC16-BD8F-6DE2-242D1AB5D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8BD216-2092-21CF-BAC4-96F81450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A4B-91FF-084E-84F7-A9B0E027A4D5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0321A6-84FB-8132-9F80-B37DF35A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5D11DF-E4C7-29C7-D755-6665EFD3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C1B-E593-D84C-B861-25F93BE05B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725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29D5ED-C133-6D37-8870-DCBDB474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6EBD6E-5964-583E-FE4C-0A171B9EB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BF1141-6CED-4C15-BFDB-DB7F0EA9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A4B-91FF-084E-84F7-A9B0E027A4D5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F28CBF-8822-461D-07E4-FF73C149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AFAAD7-F232-101B-E592-05306A35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C1B-E593-D84C-B861-25F93BE05B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912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8FC50B-A830-585E-1F03-CD5F1943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6E5BDC-E3CB-6126-BE33-86256C57F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4BC22AE-A62C-036D-3D58-D999F7B84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3B16AC-06C3-217B-4620-20D8FFDE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A4B-91FF-084E-84F7-A9B0E027A4D5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E1D7D8-977C-9CC2-04CA-E6EA5ED4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8A94464-CB74-CA45-37AB-BDD292781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C1B-E593-D84C-B861-25F93BE05B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821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91A76E-E49A-3492-1F06-E1F06532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6366C4A-BDA3-0371-D8E9-3129EB0DC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2F34ECF-7575-C4BA-23AE-633E17CD7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65B9F83-C019-37D2-26FB-9118E80EC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8D1787B-01DE-2BC7-9FD4-5BF5B3EEC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04C8583-7F09-959D-1A91-7CAEC448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A4B-91FF-084E-84F7-A9B0E027A4D5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EC8E3AB-4626-FE24-DE29-57F80D26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840204B-FEAB-941C-5FB5-27CC9EF6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C1B-E593-D84C-B861-25F93BE05B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851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E4E5A6-9DDE-C31A-E90B-3A92E3321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705C9F6-4C3F-92F8-1A7F-A66611B5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A4B-91FF-084E-84F7-A9B0E027A4D5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18F0BFB-8AB8-22C3-F739-A0DDCD7F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D3343A8-497C-C1BE-5D02-16323B83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C1B-E593-D84C-B861-25F93BE05B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46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BD4DFE-7595-6079-9C46-7BCE6B6E6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A4B-91FF-084E-84F7-A9B0E027A4D5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504AF47-B04B-D4C2-58D0-6918D71F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3B2D372-1054-201C-8B6D-25AB0FBA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C1B-E593-D84C-B861-25F93BE05B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38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360773-E99E-B645-AE14-FF5A7DE9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BF2776-BC4D-04EF-A9B7-D969E538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14C4220-4B3F-DD0B-5D12-8AB02773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1734E02-320A-1C8F-A856-D92BD817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A4B-91FF-084E-84F7-A9B0E027A4D5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0BFF9E2-D521-055B-7BD8-2741580D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D04859-6C30-802D-0C93-AA63234D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C1B-E593-D84C-B861-25F93BE05B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684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6E755D-552F-92EA-D2A8-542431F0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84562EB-D24C-66FE-0A98-47D63C9F3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26F9AE3-4E93-FAE7-95F1-F74EB207B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DF9C8EB-D943-9ABA-A955-641FF095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A4B-91FF-084E-84F7-A9B0E027A4D5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FA50F5E-2146-4C2F-E240-8B6D7723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0D58C3-157C-01E4-BEBC-AB0C5E6F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0C1B-E593-D84C-B861-25F93BE05B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443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213E4B3-475E-1E05-CE1D-A5089AD8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3E9101E-761E-91B2-00FA-8AD8AD965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747430-B25F-7CE0-E5DD-28A7B2D18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EA4B-91FF-084E-84F7-A9B0E027A4D5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FA5992-FAC6-C0EB-2F6E-7941A981A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00E6FC-7CB9-445E-3F1A-72156631D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40C1B-E593-D84C-B861-25F93BE05B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28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CDD34C-006C-45A6-79CA-D135C2D6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1997" y="1545024"/>
            <a:ext cx="10515600" cy="1325563"/>
          </a:xfrm>
        </p:spPr>
        <p:txBody>
          <a:bodyPr>
            <a:normAutofit/>
          </a:bodyPr>
          <a:lstStyle/>
          <a:p>
            <a:r>
              <a:rPr lang="ar-SA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ملف أوراق العمل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FC16933-76AE-9F55-964D-4DD9C132A7F4}"/>
              </a:ext>
            </a:extLst>
          </p:cNvPr>
          <p:cNvSpPr/>
          <p:nvPr/>
        </p:nvSpPr>
        <p:spPr>
          <a:xfrm>
            <a:off x="1313256" y="3352229"/>
            <a:ext cx="6572815" cy="182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متنوع المهارات و الأسئلة </a:t>
            </a:r>
          </a:p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مادة الدراسات الإسلامية </a:t>
            </a:r>
          </a:p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الصف الثالث متوسط</a:t>
            </a:r>
          </a:p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الفصل الدراسي الثالث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3F20E468-76C1-BDD7-A925-6D5324073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47" y="2870587"/>
            <a:ext cx="3005247" cy="2875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1767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06AB06-5C36-A5D3-AB08-CF3729D9B580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graphicFrame>
        <p:nvGraphicFramePr>
          <p:cNvPr id="13" name="جدول 5">
            <a:extLst>
              <a:ext uri="{FF2B5EF4-FFF2-40B4-BE49-F238E27FC236}">
                <a16:creationId xmlns:a16="http://schemas.microsoft.com/office/drawing/2014/main" id="{E215DE5B-810A-8F0B-88D3-9C9D81C3E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11875"/>
              </p:ext>
            </p:extLst>
          </p:nvPr>
        </p:nvGraphicFramePr>
        <p:xfrm>
          <a:off x="3175503" y="291555"/>
          <a:ext cx="8809980" cy="1028155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325797625"/>
                    </a:ext>
                  </a:extLst>
                </a:gridCol>
                <a:gridCol w="937204">
                  <a:extLst>
                    <a:ext uri="{9D8B030D-6E8A-4147-A177-3AD203B41FA5}">
                      <a16:colId xmlns:a16="http://schemas.microsoft.com/office/drawing/2014/main" val="3313949602"/>
                    </a:ext>
                  </a:extLst>
                </a:gridCol>
                <a:gridCol w="1594268">
                  <a:extLst>
                    <a:ext uri="{9D8B030D-6E8A-4147-A177-3AD203B41FA5}">
                      <a16:colId xmlns:a16="http://schemas.microsoft.com/office/drawing/2014/main" val="1799217695"/>
                    </a:ext>
                  </a:extLst>
                </a:gridCol>
                <a:gridCol w="4606548">
                  <a:extLst>
                    <a:ext uri="{9D8B030D-6E8A-4147-A177-3AD203B41FA5}">
                      <a16:colId xmlns:a16="http://schemas.microsoft.com/office/drawing/2014/main" val="2139891429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الصف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نوع النشاط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موضوع الدرس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4983"/>
                  </a:ext>
                </a:extLst>
              </a:tr>
              <a:tr h="65099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الثالث متوسط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توحيد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مهارة التلخيص</a:t>
                      </a:r>
                    </a:p>
                    <a:p>
                      <a:pPr algn="ctr" rtl="1"/>
                      <a:r>
                        <a:rPr lang="ar-SA" b="1" dirty="0"/>
                        <a:t>فهم المقروء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التحاكم إلى شرع الله –لزوم الجماعة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2802"/>
                  </a:ext>
                </a:extLst>
              </a:tr>
            </a:tbl>
          </a:graphicData>
        </a:graphic>
      </p:graphicFrame>
      <p:pic>
        <p:nvPicPr>
          <p:cNvPr id="15" name="صورة 13">
            <a:extLst>
              <a:ext uri="{FF2B5EF4-FFF2-40B4-BE49-F238E27FC236}">
                <a16:creationId xmlns:a16="http://schemas.microsoft.com/office/drawing/2014/main" id="{0BCC30AC-A2A3-78B4-BCA6-CA1BDF40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2042058" cy="123742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10B0EAF-924E-DCAC-388B-68A4A5F6B43F}"/>
              </a:ext>
            </a:extLst>
          </p:cNvPr>
          <p:cNvSpPr/>
          <p:nvPr/>
        </p:nvSpPr>
        <p:spPr>
          <a:xfrm>
            <a:off x="7176555" y="1765773"/>
            <a:ext cx="4299967" cy="7525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كيف يكون التحاكم إلى شرع الله؟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ABB65885-6EAD-9115-DA27-87E219E69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079" y="1436818"/>
            <a:ext cx="964446" cy="964446"/>
          </a:xfrm>
          <a:prstGeom prst="rect">
            <a:avLst/>
          </a:prstGeom>
        </p:spPr>
      </p:pic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96E95DA8-4E18-04C7-B484-8DDE91564CD3}"/>
              </a:ext>
            </a:extLst>
          </p:cNvPr>
          <p:cNvSpPr/>
          <p:nvPr/>
        </p:nvSpPr>
        <p:spPr>
          <a:xfrm>
            <a:off x="7176554" y="2676401"/>
            <a:ext cx="4299967" cy="7525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ماحكم التحاكم إلى شرع الله –مع الدليل؟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6" name="صورة 2">
            <a:extLst>
              <a:ext uri="{FF2B5EF4-FFF2-40B4-BE49-F238E27FC236}">
                <a16:creationId xmlns:a16="http://schemas.microsoft.com/office/drawing/2014/main" id="{A462DAC2-7FAC-7B54-D0FF-9D5EC1D84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298" y="2452902"/>
            <a:ext cx="964446" cy="964446"/>
          </a:xfrm>
          <a:prstGeom prst="rect">
            <a:avLst/>
          </a:prstGeom>
        </p:spPr>
      </p:pic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3193D8D-6F37-496D-B51C-61EE262A58FD}"/>
              </a:ext>
            </a:extLst>
          </p:cNvPr>
          <p:cNvSpPr/>
          <p:nvPr/>
        </p:nvSpPr>
        <p:spPr>
          <a:xfrm>
            <a:off x="7203293" y="3610751"/>
            <a:ext cx="4299967" cy="1047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(التحليل و التحريم حق لله )-يتبين فيه نوعي التوحيد بيني ذلك؟ 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16" name="صورة 2">
            <a:extLst>
              <a:ext uri="{FF2B5EF4-FFF2-40B4-BE49-F238E27FC236}">
                <a16:creationId xmlns:a16="http://schemas.microsoft.com/office/drawing/2014/main" id="{57741433-B5A0-C444-0AEE-E9335AEBC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037" y="3693407"/>
            <a:ext cx="964446" cy="964446"/>
          </a:xfrm>
          <a:prstGeom prst="rect">
            <a:avLst/>
          </a:prstGeom>
        </p:spPr>
      </p:pic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1AB2A42-8EF1-7612-47B7-1815B5DB4CDF}"/>
              </a:ext>
            </a:extLst>
          </p:cNvPr>
          <p:cNvSpPr/>
          <p:nvPr/>
        </p:nvSpPr>
        <p:spPr>
          <a:xfrm>
            <a:off x="7203292" y="4839604"/>
            <a:ext cx="4299967" cy="1047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(التحليل و التحريم حق لله )-يتبين فيه نوعي التوحيد بيني ذلك؟ 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2" name="صورة 2">
            <a:extLst>
              <a:ext uri="{FF2B5EF4-FFF2-40B4-BE49-F238E27FC236}">
                <a16:creationId xmlns:a16="http://schemas.microsoft.com/office/drawing/2014/main" id="{748EF9FD-E1B7-9FA5-8AC8-D8AB02346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037" y="4795666"/>
            <a:ext cx="964446" cy="964446"/>
          </a:xfrm>
          <a:prstGeom prst="rect">
            <a:avLst/>
          </a:prstGeom>
        </p:spPr>
      </p:pic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255ABC61-17E5-01A1-137B-042F167855F8}"/>
              </a:ext>
            </a:extLst>
          </p:cNvPr>
          <p:cNvSpPr/>
          <p:nvPr/>
        </p:nvSpPr>
        <p:spPr>
          <a:xfrm>
            <a:off x="334475" y="1603731"/>
            <a:ext cx="6550359" cy="10281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بالتحاكم  الشريعة تتحقق عدة أمور تسود بها سلامة المجتمع .عدديها؟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4" name="صورة 2">
            <a:extLst>
              <a:ext uri="{FF2B5EF4-FFF2-40B4-BE49-F238E27FC236}">
                <a16:creationId xmlns:a16="http://schemas.microsoft.com/office/drawing/2014/main" id="{F1E90788-83CC-BC7B-774C-8ECC01B4C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11" y="1501461"/>
            <a:ext cx="964446" cy="964446"/>
          </a:xfrm>
          <a:prstGeom prst="rect">
            <a:avLst/>
          </a:prstGeom>
        </p:spPr>
      </p:pic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4D970859-0587-8371-8220-3F4230442E17}"/>
              </a:ext>
            </a:extLst>
          </p:cNvPr>
          <p:cNvSpPr/>
          <p:nvPr/>
        </p:nvSpPr>
        <p:spPr>
          <a:xfrm>
            <a:off x="2584867" y="2824727"/>
            <a:ext cx="4299967" cy="1047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يلزم المسلم لزوم الجماعة فمن هم؟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8" name="صورة 2">
            <a:extLst>
              <a:ext uri="{FF2B5EF4-FFF2-40B4-BE49-F238E27FC236}">
                <a16:creationId xmlns:a16="http://schemas.microsoft.com/office/drawing/2014/main" id="{77AE04BD-7650-31C6-29C1-E8C3D2EC9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47" y="2686645"/>
            <a:ext cx="964446" cy="964446"/>
          </a:xfrm>
          <a:prstGeom prst="rect">
            <a:avLst/>
          </a:prstGeom>
        </p:spPr>
      </p:pic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631B22B6-1CCB-6147-07FF-280734CC4665}"/>
              </a:ext>
            </a:extLst>
          </p:cNvPr>
          <p:cNvSpPr/>
          <p:nvPr/>
        </p:nvSpPr>
        <p:spPr>
          <a:xfrm>
            <a:off x="2584867" y="3929793"/>
            <a:ext cx="4299967" cy="1047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من النصوص الشرعية –ماهي ثمرات لزوم الجماعة؟ 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32" name="صورة 2">
            <a:extLst>
              <a:ext uri="{FF2B5EF4-FFF2-40B4-BE49-F238E27FC236}">
                <a16:creationId xmlns:a16="http://schemas.microsoft.com/office/drawing/2014/main" id="{FF7FC601-4591-303D-4AF0-49453A52A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81" y="3763124"/>
            <a:ext cx="964446" cy="964446"/>
          </a:xfrm>
          <a:prstGeom prst="rect">
            <a:avLst/>
          </a:prstGeom>
        </p:spPr>
      </p:pic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FE5625CC-19F1-0104-77E5-AE54D8C57A24}"/>
              </a:ext>
            </a:extLst>
          </p:cNvPr>
          <p:cNvSpPr/>
          <p:nvPr/>
        </p:nvSpPr>
        <p:spPr>
          <a:xfrm>
            <a:off x="2662214" y="5112185"/>
            <a:ext cx="4299967" cy="1047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من النصوص الشرعية –ماهي مفاسد مفارقة الجماعة؟ 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36" name="صورة 2">
            <a:extLst>
              <a:ext uri="{FF2B5EF4-FFF2-40B4-BE49-F238E27FC236}">
                <a16:creationId xmlns:a16="http://schemas.microsoft.com/office/drawing/2014/main" id="{241F95BF-699A-DDB5-1B8D-199C4E9A1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81" y="4986762"/>
            <a:ext cx="964446" cy="964446"/>
          </a:xfrm>
          <a:prstGeom prst="rect">
            <a:avLst/>
          </a:prstGeom>
        </p:spPr>
      </p:pic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23457F76-DD9F-89EA-152E-9DE1DF453E7A}"/>
              </a:ext>
            </a:extLst>
          </p:cNvPr>
          <p:cNvSpPr/>
          <p:nvPr/>
        </p:nvSpPr>
        <p:spPr>
          <a:xfrm>
            <a:off x="345166" y="3023995"/>
            <a:ext cx="2144035" cy="14293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ماهي حقوق ولي الأمر؟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0" name="صورة 2">
            <a:extLst>
              <a:ext uri="{FF2B5EF4-FFF2-40B4-BE49-F238E27FC236}">
                <a16:creationId xmlns:a16="http://schemas.microsoft.com/office/drawing/2014/main" id="{E10C88D7-6249-3C7E-DAB1-582DDDC3F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76" y="2570477"/>
            <a:ext cx="964446" cy="964446"/>
          </a:xfrm>
          <a:prstGeom prst="rect">
            <a:avLst/>
          </a:prstGeom>
        </p:spPr>
      </p:pic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A70480F3-E8C2-4900-E496-CCBFE1AC0BF2}"/>
              </a:ext>
            </a:extLst>
          </p:cNvPr>
          <p:cNvSpPr/>
          <p:nvPr/>
        </p:nvSpPr>
        <p:spPr>
          <a:xfrm>
            <a:off x="284622" y="4795666"/>
            <a:ext cx="2144035" cy="14293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مثلي للجماعات المتطرفة؟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4" name="صورة 2">
            <a:extLst>
              <a:ext uri="{FF2B5EF4-FFF2-40B4-BE49-F238E27FC236}">
                <a16:creationId xmlns:a16="http://schemas.microsoft.com/office/drawing/2014/main" id="{52F27E53-7D14-E512-E2D3-F44FC4EC8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6" y="4357381"/>
            <a:ext cx="964446" cy="9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3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12">
            <a:extLst>
              <a:ext uri="{FF2B5EF4-FFF2-40B4-BE49-F238E27FC236}">
                <a16:creationId xmlns:a16="http://schemas.microsoft.com/office/drawing/2014/main" id="{EFFB69BB-3970-ADD1-AF31-43DD95CE3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36" y="739366"/>
            <a:ext cx="7793527" cy="5379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BBD0328-C209-0C7E-BA86-6629AB1E0AAB}"/>
              </a:ext>
            </a:extLst>
          </p:cNvPr>
          <p:cNvSpPr txBox="1"/>
          <p:nvPr/>
        </p:nvSpPr>
        <p:spPr>
          <a:xfrm>
            <a:off x="4023762" y="2468075"/>
            <a:ext cx="438841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ar-SA" sz="8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التفسير</a:t>
            </a:r>
            <a:r>
              <a:rPr lang="ar-SA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213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06AB06-5C36-A5D3-AB08-CF3729D9B580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graphicFrame>
        <p:nvGraphicFramePr>
          <p:cNvPr id="13" name="جدول 5">
            <a:extLst>
              <a:ext uri="{FF2B5EF4-FFF2-40B4-BE49-F238E27FC236}">
                <a16:creationId xmlns:a16="http://schemas.microsoft.com/office/drawing/2014/main" id="{E215DE5B-810A-8F0B-88D3-9C9D81C3E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30678"/>
              </p:ext>
            </p:extLst>
          </p:nvPr>
        </p:nvGraphicFramePr>
        <p:xfrm>
          <a:off x="3175503" y="291555"/>
          <a:ext cx="8809980" cy="1291562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325797625"/>
                    </a:ext>
                  </a:extLst>
                </a:gridCol>
                <a:gridCol w="937204">
                  <a:extLst>
                    <a:ext uri="{9D8B030D-6E8A-4147-A177-3AD203B41FA5}">
                      <a16:colId xmlns:a16="http://schemas.microsoft.com/office/drawing/2014/main" val="3313949602"/>
                    </a:ext>
                  </a:extLst>
                </a:gridCol>
                <a:gridCol w="1594268">
                  <a:extLst>
                    <a:ext uri="{9D8B030D-6E8A-4147-A177-3AD203B41FA5}">
                      <a16:colId xmlns:a16="http://schemas.microsoft.com/office/drawing/2014/main" val="1799217695"/>
                    </a:ext>
                  </a:extLst>
                </a:gridCol>
                <a:gridCol w="4606548">
                  <a:extLst>
                    <a:ext uri="{9D8B030D-6E8A-4147-A177-3AD203B41FA5}">
                      <a16:colId xmlns:a16="http://schemas.microsoft.com/office/drawing/2014/main" val="2139891429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الصف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نوع النشاط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موضوع الدرس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4983"/>
                  </a:ext>
                </a:extLst>
              </a:tr>
              <a:tr h="65099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الثالث متوسط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تفسير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فهم المقروء</a:t>
                      </a:r>
                    </a:p>
                    <a:p>
                      <a:pPr algn="ctr" rtl="1"/>
                      <a:r>
                        <a:rPr lang="ar-SA" b="1" dirty="0"/>
                        <a:t>التحليل</a:t>
                      </a:r>
                    </a:p>
                    <a:p>
                      <a:pPr algn="ctr" rtl="1"/>
                      <a:r>
                        <a:rPr lang="ar-SA" b="1" dirty="0"/>
                        <a:t>مهارات تفكير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سورة طه (١٧-٣٦)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2802"/>
                  </a:ext>
                </a:extLst>
              </a:tr>
            </a:tbl>
          </a:graphicData>
        </a:graphic>
      </p:graphicFrame>
      <p:pic>
        <p:nvPicPr>
          <p:cNvPr id="15" name="صورة 13">
            <a:extLst>
              <a:ext uri="{FF2B5EF4-FFF2-40B4-BE49-F238E27FC236}">
                <a16:creationId xmlns:a16="http://schemas.microsoft.com/office/drawing/2014/main" id="{0BCC30AC-A2A3-78B4-BCA6-CA1BDF40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2042058" cy="123742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10B0EAF-924E-DCAC-388B-68A4A5F6B43F}"/>
              </a:ext>
            </a:extLst>
          </p:cNvPr>
          <p:cNvSpPr/>
          <p:nvPr/>
        </p:nvSpPr>
        <p:spPr>
          <a:xfrm>
            <a:off x="8877426" y="1765773"/>
            <a:ext cx="2599096" cy="33464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ما الغرض من الاستفهام في قوله : (وما تلك بيمينك يا موسى)؟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ABB65885-6EAD-9115-DA27-87E219E69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079" y="1436818"/>
            <a:ext cx="964446" cy="964446"/>
          </a:xfrm>
          <a:prstGeom prst="rect">
            <a:avLst/>
          </a:prstGeom>
        </p:spPr>
      </p:pic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255ABC61-17E5-01A1-137B-042F167855F8}"/>
              </a:ext>
            </a:extLst>
          </p:cNvPr>
          <p:cNvSpPr/>
          <p:nvPr/>
        </p:nvSpPr>
        <p:spPr>
          <a:xfrm>
            <a:off x="5755535" y="1792214"/>
            <a:ext cx="2808296" cy="33464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عددي المهام التي كان يستعمل فيها موسى عليه السلام العصا 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4" name="صورة 2">
            <a:extLst>
              <a:ext uri="{FF2B5EF4-FFF2-40B4-BE49-F238E27FC236}">
                <a16:creationId xmlns:a16="http://schemas.microsoft.com/office/drawing/2014/main" id="{F1E90788-83CC-BC7B-774C-8ECC01B4C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35" y="1309991"/>
            <a:ext cx="964446" cy="964446"/>
          </a:xfrm>
          <a:prstGeom prst="rect">
            <a:avLst/>
          </a:prstGeom>
        </p:spPr>
      </p:pic>
      <p:pic>
        <p:nvPicPr>
          <p:cNvPr id="28" name="صورة 2">
            <a:extLst>
              <a:ext uri="{FF2B5EF4-FFF2-40B4-BE49-F238E27FC236}">
                <a16:creationId xmlns:a16="http://schemas.microsoft.com/office/drawing/2014/main" id="{77AE04BD-7650-31C6-29C1-E8C3D2EC9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56" y="1802992"/>
            <a:ext cx="964446" cy="964446"/>
          </a:xfrm>
          <a:prstGeom prst="rect">
            <a:avLst/>
          </a:prstGeom>
        </p:spPr>
      </p:pic>
      <p:pic>
        <p:nvPicPr>
          <p:cNvPr id="32" name="صورة 2">
            <a:extLst>
              <a:ext uri="{FF2B5EF4-FFF2-40B4-BE49-F238E27FC236}">
                <a16:creationId xmlns:a16="http://schemas.microsoft.com/office/drawing/2014/main" id="{FF7FC601-4591-303D-4AF0-49453A52A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129" y="3428207"/>
            <a:ext cx="964446" cy="964446"/>
          </a:xfrm>
          <a:prstGeom prst="rect">
            <a:avLst/>
          </a:prstGeom>
        </p:spPr>
      </p:pic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FE5625CC-19F1-0104-77E5-AE54D8C57A24}"/>
              </a:ext>
            </a:extLst>
          </p:cNvPr>
          <p:cNvSpPr/>
          <p:nvPr/>
        </p:nvSpPr>
        <p:spPr>
          <a:xfrm>
            <a:off x="7311220" y="5231293"/>
            <a:ext cx="3716189" cy="1335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ماالسبب  في تخصيص هذه الدعوة : (واحلل عقدة من لساني )؟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23457F76-DD9F-89EA-152E-9DE1DF453E7A}"/>
              </a:ext>
            </a:extLst>
          </p:cNvPr>
          <p:cNvSpPr/>
          <p:nvPr/>
        </p:nvSpPr>
        <p:spPr>
          <a:xfrm>
            <a:off x="3237041" y="1827883"/>
            <a:ext cx="2144035" cy="31588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-بيني معجزات موسى عليه السلام من الآيات 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A70480F3-E8C2-4900-E496-CCBFE1AC0BF2}"/>
              </a:ext>
            </a:extLst>
          </p:cNvPr>
          <p:cNvSpPr/>
          <p:nvPr/>
        </p:nvSpPr>
        <p:spPr>
          <a:xfrm>
            <a:off x="727986" y="1866370"/>
            <a:ext cx="2144035" cy="31588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ماهي الدعوات التي دعا بها موسى عليه السلام 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4" name="صورة 2">
            <a:extLst>
              <a:ext uri="{FF2B5EF4-FFF2-40B4-BE49-F238E27FC236}">
                <a16:creationId xmlns:a16="http://schemas.microsoft.com/office/drawing/2014/main" id="{52F27E53-7D14-E512-E2D3-F44FC4EC8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70" y="1450494"/>
            <a:ext cx="964446" cy="964446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4422B638-23D8-0C36-EEA2-F3E7AC371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04" y="3899190"/>
            <a:ext cx="658354" cy="851320"/>
          </a:xfrm>
          <a:prstGeom prst="rect">
            <a:avLst/>
          </a:prstGeom>
        </p:spPr>
      </p:pic>
      <p:pic>
        <p:nvPicPr>
          <p:cNvPr id="36" name="صورة 2">
            <a:extLst>
              <a:ext uri="{FF2B5EF4-FFF2-40B4-BE49-F238E27FC236}">
                <a16:creationId xmlns:a16="http://schemas.microsoft.com/office/drawing/2014/main" id="{241F95BF-699A-DDB5-1B8D-199C4E9A1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39" y="1345660"/>
            <a:ext cx="964446" cy="964446"/>
          </a:xfrm>
          <a:prstGeom prst="rect">
            <a:avLst/>
          </a:prstGeom>
        </p:spPr>
      </p:pic>
      <p:pic>
        <p:nvPicPr>
          <p:cNvPr id="8" name="صورة 14">
            <a:extLst>
              <a:ext uri="{FF2B5EF4-FFF2-40B4-BE49-F238E27FC236}">
                <a16:creationId xmlns:a16="http://schemas.microsoft.com/office/drawing/2014/main" id="{1A129754-1C62-62B1-653A-D6D11E4E9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" y="3595763"/>
            <a:ext cx="1424145" cy="1424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E8D2AA42-A485-C970-55C5-2DFB9F65FB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9"/>
          <a:stretch/>
        </p:blipFill>
        <p:spPr>
          <a:xfrm>
            <a:off x="11178515" y="5282942"/>
            <a:ext cx="731144" cy="589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3C4E09C-427D-4D55-AB0C-3CABD393AC5E}"/>
              </a:ext>
            </a:extLst>
          </p:cNvPr>
          <p:cNvSpPr/>
          <p:nvPr/>
        </p:nvSpPr>
        <p:spPr>
          <a:xfrm>
            <a:off x="4212376" y="5183155"/>
            <a:ext cx="3023291" cy="14750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ما السبب في سؤال الله أن يكون هارون شريكا له في الدعوة؟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EE07489-A14C-1189-58E8-60A1A0AF72F0}"/>
              </a:ext>
            </a:extLst>
          </p:cNvPr>
          <p:cNvSpPr/>
          <p:nvPr/>
        </p:nvSpPr>
        <p:spPr>
          <a:xfrm>
            <a:off x="1400301" y="5116733"/>
            <a:ext cx="2597566" cy="15415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إنشراح الصدر له أثر في سبيل الدعوة إلى الله . بيني ذلك؟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0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06AB06-5C36-A5D3-AB08-CF3729D9B580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graphicFrame>
        <p:nvGraphicFramePr>
          <p:cNvPr id="13" name="جدول 5">
            <a:extLst>
              <a:ext uri="{FF2B5EF4-FFF2-40B4-BE49-F238E27FC236}">
                <a16:creationId xmlns:a16="http://schemas.microsoft.com/office/drawing/2014/main" id="{E215DE5B-810A-8F0B-88D3-9C9D81C3E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50733"/>
              </p:ext>
            </p:extLst>
          </p:nvPr>
        </p:nvGraphicFramePr>
        <p:xfrm>
          <a:off x="3175503" y="291555"/>
          <a:ext cx="8809980" cy="1291562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325797625"/>
                    </a:ext>
                  </a:extLst>
                </a:gridCol>
                <a:gridCol w="937204">
                  <a:extLst>
                    <a:ext uri="{9D8B030D-6E8A-4147-A177-3AD203B41FA5}">
                      <a16:colId xmlns:a16="http://schemas.microsoft.com/office/drawing/2014/main" val="3313949602"/>
                    </a:ext>
                  </a:extLst>
                </a:gridCol>
                <a:gridCol w="1594268">
                  <a:extLst>
                    <a:ext uri="{9D8B030D-6E8A-4147-A177-3AD203B41FA5}">
                      <a16:colId xmlns:a16="http://schemas.microsoft.com/office/drawing/2014/main" val="1799217695"/>
                    </a:ext>
                  </a:extLst>
                </a:gridCol>
                <a:gridCol w="4606548">
                  <a:extLst>
                    <a:ext uri="{9D8B030D-6E8A-4147-A177-3AD203B41FA5}">
                      <a16:colId xmlns:a16="http://schemas.microsoft.com/office/drawing/2014/main" val="2139891429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الصف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نوع النشاط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موضوع الدرس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4983"/>
                  </a:ext>
                </a:extLst>
              </a:tr>
              <a:tr h="65099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الثالث متوسط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تفسير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فهم المقروء</a:t>
                      </a:r>
                    </a:p>
                    <a:p>
                      <a:pPr algn="ctr" rtl="1"/>
                      <a:r>
                        <a:rPr lang="ar-SA" b="1" dirty="0"/>
                        <a:t>التحليل-القصة </a:t>
                      </a:r>
                    </a:p>
                    <a:p>
                      <a:pPr algn="ctr" rtl="1"/>
                      <a:r>
                        <a:rPr lang="ar-SA" b="1" dirty="0"/>
                        <a:t>مهارات تفكير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سورة طه (٣٧-٥٠)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2802"/>
                  </a:ext>
                </a:extLst>
              </a:tr>
            </a:tbl>
          </a:graphicData>
        </a:graphic>
      </p:graphicFrame>
      <p:pic>
        <p:nvPicPr>
          <p:cNvPr id="15" name="صورة 13">
            <a:extLst>
              <a:ext uri="{FF2B5EF4-FFF2-40B4-BE49-F238E27FC236}">
                <a16:creationId xmlns:a16="http://schemas.microsoft.com/office/drawing/2014/main" id="{0BCC30AC-A2A3-78B4-BCA6-CA1BDF40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2042058" cy="123742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10B0EAF-924E-DCAC-388B-68A4A5F6B43F}"/>
              </a:ext>
            </a:extLst>
          </p:cNvPr>
          <p:cNvSpPr/>
          <p:nvPr/>
        </p:nvSpPr>
        <p:spPr>
          <a:xfrm>
            <a:off x="5126652" y="2146874"/>
            <a:ext cx="6218380" cy="6491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تتبعي أحداث قصة موسى عليه السلام –بطريقة مختصرة- قبل البعثة؟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FE5625CC-19F1-0104-77E5-AE54D8C57A24}"/>
              </a:ext>
            </a:extLst>
          </p:cNvPr>
          <p:cNvSpPr/>
          <p:nvPr/>
        </p:nvSpPr>
        <p:spPr>
          <a:xfrm>
            <a:off x="5335068" y="3817658"/>
            <a:ext cx="4921601" cy="1335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بيني الأسباب المعينة على الدعوة في سبيل الله؟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8" name="صورة 14">
            <a:extLst>
              <a:ext uri="{FF2B5EF4-FFF2-40B4-BE49-F238E27FC236}">
                <a16:creationId xmlns:a16="http://schemas.microsoft.com/office/drawing/2014/main" id="{1A129754-1C62-62B1-653A-D6D11E4E9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7" y="1834091"/>
            <a:ext cx="1424145" cy="1424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E8D2AA42-A485-C970-55C5-2DFB9F65FB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9"/>
          <a:stretch/>
        </p:blipFill>
        <p:spPr>
          <a:xfrm>
            <a:off x="10584712" y="3871509"/>
            <a:ext cx="1373108" cy="1106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5">
            <a:extLst>
              <a:ext uri="{FF2B5EF4-FFF2-40B4-BE49-F238E27FC236}">
                <a16:creationId xmlns:a16="http://schemas.microsoft.com/office/drawing/2014/main" id="{FD04F3A4-5A6B-0248-3D03-A285969D8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30" y="1866370"/>
            <a:ext cx="1007404" cy="1007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217E874C-AEF2-BA02-B96C-E59D78AA3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58703"/>
              </p:ext>
            </p:extLst>
          </p:nvPr>
        </p:nvGraphicFramePr>
        <p:xfrm>
          <a:off x="2209628" y="2595121"/>
          <a:ext cx="8128000" cy="100740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402126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758757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890017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38249417"/>
                    </a:ext>
                  </a:extLst>
                </a:gridCol>
              </a:tblGrid>
              <a:tr h="100740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22256"/>
                  </a:ext>
                </a:extLst>
              </a:tr>
            </a:tbl>
          </a:graphicData>
        </a:graphic>
      </p:graphicFrame>
      <p:pic>
        <p:nvPicPr>
          <p:cNvPr id="7" name="صورة 9">
            <a:extLst>
              <a:ext uri="{FF2B5EF4-FFF2-40B4-BE49-F238E27FC236}">
                <a16:creationId xmlns:a16="http://schemas.microsoft.com/office/drawing/2014/main" id="{F9859D1F-BB1D-B6CD-24A3-0B77A5C587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2" b="16831"/>
          <a:stretch/>
        </p:blipFill>
        <p:spPr>
          <a:xfrm>
            <a:off x="3487322" y="3983065"/>
            <a:ext cx="1639330" cy="1109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جدول 11">
            <a:extLst>
              <a:ext uri="{FF2B5EF4-FFF2-40B4-BE49-F238E27FC236}">
                <a16:creationId xmlns:a16="http://schemas.microsoft.com/office/drawing/2014/main" id="{2AA7BEE9-D5E1-214F-D4DC-AE6C9E6B8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426602"/>
              </p:ext>
            </p:extLst>
          </p:nvPr>
        </p:nvGraphicFramePr>
        <p:xfrm>
          <a:off x="1042737" y="3843002"/>
          <a:ext cx="2333782" cy="1483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66891">
                  <a:extLst>
                    <a:ext uri="{9D8B030D-6E8A-4147-A177-3AD203B41FA5}">
                      <a16:colId xmlns:a16="http://schemas.microsoft.com/office/drawing/2014/main" val="3462855401"/>
                    </a:ext>
                  </a:extLst>
                </a:gridCol>
                <a:gridCol w="1166891">
                  <a:extLst>
                    <a:ext uri="{9D8B030D-6E8A-4147-A177-3AD203B41FA5}">
                      <a16:colId xmlns:a16="http://schemas.microsoft.com/office/drawing/2014/main" val="1563323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الكلمة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معناها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ولا تنيا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06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اليم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066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التابوت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203658"/>
                  </a:ext>
                </a:extLst>
              </a:tr>
            </a:tbl>
          </a:graphicData>
        </a:graphic>
      </p:graphicFrame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5385EE1-CF84-1611-9EB7-C13C6CFFFD9B}"/>
              </a:ext>
            </a:extLst>
          </p:cNvPr>
          <p:cNvSpPr/>
          <p:nvPr/>
        </p:nvSpPr>
        <p:spPr>
          <a:xfrm>
            <a:off x="2290587" y="5646497"/>
            <a:ext cx="7966082" cy="7800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-بيني الآية التي تثبت (معية الله ) ؟ وما معنى المعية؟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17" name="صورة 17">
            <a:extLst>
              <a:ext uri="{FF2B5EF4-FFF2-40B4-BE49-F238E27FC236}">
                <a16:creationId xmlns:a16="http://schemas.microsoft.com/office/drawing/2014/main" id="{5119291B-75EA-A7E4-9198-19A9449CEF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235" y="5149288"/>
            <a:ext cx="1227280" cy="12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35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06AB06-5C36-A5D3-AB08-CF3729D9B580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graphicFrame>
        <p:nvGraphicFramePr>
          <p:cNvPr id="13" name="جدول 5">
            <a:extLst>
              <a:ext uri="{FF2B5EF4-FFF2-40B4-BE49-F238E27FC236}">
                <a16:creationId xmlns:a16="http://schemas.microsoft.com/office/drawing/2014/main" id="{E215DE5B-810A-8F0B-88D3-9C9D81C3E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11995"/>
              </p:ext>
            </p:extLst>
          </p:nvPr>
        </p:nvGraphicFramePr>
        <p:xfrm>
          <a:off x="3175503" y="291555"/>
          <a:ext cx="8809980" cy="1565882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325797625"/>
                    </a:ext>
                  </a:extLst>
                </a:gridCol>
                <a:gridCol w="937204">
                  <a:extLst>
                    <a:ext uri="{9D8B030D-6E8A-4147-A177-3AD203B41FA5}">
                      <a16:colId xmlns:a16="http://schemas.microsoft.com/office/drawing/2014/main" val="3313949602"/>
                    </a:ext>
                  </a:extLst>
                </a:gridCol>
                <a:gridCol w="1594268">
                  <a:extLst>
                    <a:ext uri="{9D8B030D-6E8A-4147-A177-3AD203B41FA5}">
                      <a16:colId xmlns:a16="http://schemas.microsoft.com/office/drawing/2014/main" val="1799217695"/>
                    </a:ext>
                  </a:extLst>
                </a:gridCol>
                <a:gridCol w="4606548">
                  <a:extLst>
                    <a:ext uri="{9D8B030D-6E8A-4147-A177-3AD203B41FA5}">
                      <a16:colId xmlns:a16="http://schemas.microsoft.com/office/drawing/2014/main" val="2139891429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الصف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نوع النشاط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موضوع الدرس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4983"/>
                  </a:ext>
                </a:extLst>
              </a:tr>
              <a:tr h="65099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الثالث متوسط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تفسير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فهم المقروء</a:t>
                      </a:r>
                    </a:p>
                    <a:p>
                      <a:pPr algn="ctr" rtl="1"/>
                      <a:r>
                        <a:rPr lang="ar-SA" b="1" dirty="0"/>
                        <a:t>التحليل-القصة </a:t>
                      </a:r>
                    </a:p>
                    <a:p>
                      <a:pPr algn="ctr" rtl="1"/>
                      <a:r>
                        <a:rPr lang="ar-SA" b="1" dirty="0"/>
                        <a:t>مهارات تفكير  </a:t>
                      </a:r>
                    </a:p>
                    <a:p>
                      <a:pPr algn="ctr" rtl="1"/>
                      <a:r>
                        <a:rPr lang="ar-SA" b="1" dirty="0"/>
                        <a:t>التلخيص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سورة طه (٥١-٦٤)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2802"/>
                  </a:ext>
                </a:extLst>
              </a:tr>
            </a:tbl>
          </a:graphicData>
        </a:graphic>
      </p:graphicFrame>
      <p:pic>
        <p:nvPicPr>
          <p:cNvPr id="15" name="صورة 13">
            <a:extLst>
              <a:ext uri="{FF2B5EF4-FFF2-40B4-BE49-F238E27FC236}">
                <a16:creationId xmlns:a16="http://schemas.microsoft.com/office/drawing/2014/main" id="{0BCC30AC-A2A3-78B4-BCA6-CA1BDF40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2042058" cy="123742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10B0EAF-924E-DCAC-388B-68A4A5F6B43F}"/>
              </a:ext>
            </a:extLst>
          </p:cNvPr>
          <p:cNvSpPr/>
          <p:nvPr/>
        </p:nvSpPr>
        <p:spPr>
          <a:xfrm>
            <a:off x="4686678" y="1993515"/>
            <a:ext cx="6218380" cy="6491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لخصي الحوار الذي دار بين موسى عليه السلام و فرعون في سؤال و جواب؟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FE5625CC-19F1-0104-77E5-AE54D8C57A24}"/>
              </a:ext>
            </a:extLst>
          </p:cNvPr>
          <p:cNvSpPr/>
          <p:nvPr/>
        </p:nvSpPr>
        <p:spPr>
          <a:xfrm>
            <a:off x="7406811" y="4474268"/>
            <a:ext cx="4921601" cy="1335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-حللي من الآيات أحداث القصة؟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E8D2AA42-A485-C970-55C5-2DFB9F65FB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9"/>
          <a:stretch/>
        </p:blipFill>
        <p:spPr>
          <a:xfrm>
            <a:off x="8911146" y="3677235"/>
            <a:ext cx="1034063" cy="833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217E874C-AEF2-BA02-B96C-E59D78AA3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08323"/>
              </p:ext>
            </p:extLst>
          </p:nvPr>
        </p:nvGraphicFramePr>
        <p:xfrm>
          <a:off x="5846979" y="2457950"/>
          <a:ext cx="5421094" cy="10972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10547">
                  <a:extLst>
                    <a:ext uri="{9D8B030D-6E8A-4147-A177-3AD203B41FA5}">
                      <a16:colId xmlns:a16="http://schemas.microsoft.com/office/drawing/2014/main" val="3640212697"/>
                    </a:ext>
                  </a:extLst>
                </a:gridCol>
                <a:gridCol w="2710547">
                  <a:extLst>
                    <a:ext uri="{9D8B030D-6E8A-4147-A177-3AD203B41FA5}">
                      <a16:colId xmlns:a16="http://schemas.microsoft.com/office/drawing/2014/main" val="1275875779"/>
                    </a:ext>
                  </a:extLst>
                </a:gridCol>
              </a:tblGrid>
              <a:tr h="321482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سؤال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جواب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22256"/>
                  </a:ext>
                </a:extLst>
              </a:tr>
              <a:tr h="321482"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66932"/>
                  </a:ext>
                </a:extLst>
              </a:tr>
              <a:tr h="321482"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818963"/>
                  </a:ext>
                </a:extLst>
              </a:tr>
            </a:tbl>
          </a:graphicData>
        </a:graphic>
      </p:graphicFrame>
      <p:pic>
        <p:nvPicPr>
          <p:cNvPr id="7" name="صورة 9">
            <a:extLst>
              <a:ext uri="{FF2B5EF4-FFF2-40B4-BE49-F238E27FC236}">
                <a16:creationId xmlns:a16="http://schemas.microsoft.com/office/drawing/2014/main" id="{F9859D1F-BB1D-B6CD-24A3-0B77A5C587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2" b="16831"/>
          <a:stretch/>
        </p:blipFill>
        <p:spPr>
          <a:xfrm>
            <a:off x="815831" y="1600557"/>
            <a:ext cx="1639330" cy="1109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جدول 11">
            <a:extLst>
              <a:ext uri="{FF2B5EF4-FFF2-40B4-BE49-F238E27FC236}">
                <a16:creationId xmlns:a16="http://schemas.microsoft.com/office/drawing/2014/main" id="{2AA7BEE9-D5E1-214F-D4DC-AE6C9E6B8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61225"/>
              </p:ext>
            </p:extLst>
          </p:nvPr>
        </p:nvGraphicFramePr>
        <p:xfrm>
          <a:off x="435070" y="2831233"/>
          <a:ext cx="2333782" cy="22250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66891">
                  <a:extLst>
                    <a:ext uri="{9D8B030D-6E8A-4147-A177-3AD203B41FA5}">
                      <a16:colId xmlns:a16="http://schemas.microsoft.com/office/drawing/2014/main" val="3462855401"/>
                    </a:ext>
                  </a:extLst>
                </a:gridCol>
                <a:gridCol w="1166891">
                  <a:extLst>
                    <a:ext uri="{9D8B030D-6E8A-4147-A177-3AD203B41FA5}">
                      <a16:colId xmlns:a16="http://schemas.microsoft.com/office/drawing/2014/main" val="1563323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الكلمة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معناها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مهدا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06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شتى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066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لأولي النهى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20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تارة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5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يسحتكم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232331"/>
                  </a:ext>
                </a:extLst>
              </a:tr>
            </a:tbl>
          </a:graphicData>
        </a:graphic>
      </p:graphicFrame>
      <p:pic>
        <p:nvPicPr>
          <p:cNvPr id="17" name="صورة 17">
            <a:extLst>
              <a:ext uri="{FF2B5EF4-FFF2-40B4-BE49-F238E27FC236}">
                <a16:creationId xmlns:a16="http://schemas.microsoft.com/office/drawing/2014/main" id="{5119291B-75EA-A7E4-9198-19A9449CE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7" y="2844907"/>
            <a:ext cx="1227280" cy="1227280"/>
          </a:xfrm>
          <a:prstGeom prst="rect">
            <a:avLst/>
          </a:prstGeom>
        </p:spPr>
      </p:pic>
      <p:pic>
        <p:nvPicPr>
          <p:cNvPr id="5" name="صورة 2">
            <a:extLst>
              <a:ext uri="{FF2B5EF4-FFF2-40B4-BE49-F238E27FC236}">
                <a16:creationId xmlns:a16="http://schemas.microsoft.com/office/drawing/2014/main" id="{3799255A-C040-E2E5-EE5E-6E25ADC7E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043" y="1673027"/>
            <a:ext cx="964446" cy="964446"/>
          </a:xfrm>
          <a:prstGeom prst="rect">
            <a:avLst/>
          </a:prstGeom>
        </p:spPr>
      </p:pic>
      <p:graphicFrame>
        <p:nvGraphicFramePr>
          <p:cNvPr id="14" name="جدول 11">
            <a:extLst>
              <a:ext uri="{FF2B5EF4-FFF2-40B4-BE49-F238E27FC236}">
                <a16:creationId xmlns:a16="http://schemas.microsoft.com/office/drawing/2014/main" id="{7AD8139B-2834-AA07-97DB-743AA8A4B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894364"/>
              </p:ext>
            </p:extLst>
          </p:nvPr>
        </p:nvGraphicFramePr>
        <p:xfrm>
          <a:off x="7147533" y="5261425"/>
          <a:ext cx="4810286" cy="10972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05143">
                  <a:extLst>
                    <a:ext uri="{9D8B030D-6E8A-4147-A177-3AD203B41FA5}">
                      <a16:colId xmlns:a16="http://schemas.microsoft.com/office/drawing/2014/main" val="3462855401"/>
                    </a:ext>
                  </a:extLst>
                </a:gridCol>
                <a:gridCol w="2405143">
                  <a:extLst>
                    <a:ext uri="{9D8B030D-6E8A-4147-A177-3AD203B41FA5}">
                      <a16:colId xmlns:a16="http://schemas.microsoft.com/office/drawing/2014/main" val="156332361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يوم اللقاء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92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الزمن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0694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الشخصيات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066415"/>
                  </a:ext>
                </a:extLst>
              </a:tr>
            </a:tbl>
          </a:graphicData>
        </a:graphic>
      </p:graphicFrame>
      <p:graphicFrame>
        <p:nvGraphicFramePr>
          <p:cNvPr id="19" name="جدول 11">
            <a:extLst>
              <a:ext uri="{FF2B5EF4-FFF2-40B4-BE49-F238E27FC236}">
                <a16:creationId xmlns:a16="http://schemas.microsoft.com/office/drawing/2014/main" id="{D99F35C9-DCFB-FF27-891D-69A297F86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80913"/>
              </p:ext>
            </p:extLst>
          </p:nvPr>
        </p:nvGraphicFramePr>
        <p:xfrm>
          <a:off x="3319239" y="5056273"/>
          <a:ext cx="2931902" cy="141237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65951">
                  <a:extLst>
                    <a:ext uri="{9D8B030D-6E8A-4147-A177-3AD203B41FA5}">
                      <a16:colId xmlns:a16="http://schemas.microsoft.com/office/drawing/2014/main" val="3462855401"/>
                    </a:ext>
                  </a:extLst>
                </a:gridCol>
                <a:gridCol w="1465951">
                  <a:extLst>
                    <a:ext uri="{9D8B030D-6E8A-4147-A177-3AD203B41FA5}">
                      <a16:colId xmlns:a16="http://schemas.microsoft.com/office/drawing/2014/main" val="1563323618"/>
                    </a:ext>
                  </a:extLst>
                </a:gridCol>
              </a:tblGrid>
              <a:tr h="70618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(ساحران)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9233"/>
                  </a:ext>
                </a:extLst>
              </a:tr>
              <a:tr h="70618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(في كتاب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06945"/>
                  </a:ext>
                </a:extLst>
              </a:tr>
            </a:tbl>
          </a:graphicData>
        </a:graphic>
      </p:graphicFrame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D683661-AE28-2C5C-D46B-73D3C9A1367F}"/>
              </a:ext>
            </a:extLst>
          </p:cNvPr>
          <p:cNvSpPr/>
          <p:nvPr/>
        </p:nvSpPr>
        <p:spPr>
          <a:xfrm>
            <a:off x="2919939" y="4421592"/>
            <a:ext cx="3730502" cy="5789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-ما المقصود؟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8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06AB06-5C36-A5D3-AB08-CF3729D9B580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graphicFrame>
        <p:nvGraphicFramePr>
          <p:cNvPr id="13" name="جدول 5">
            <a:extLst>
              <a:ext uri="{FF2B5EF4-FFF2-40B4-BE49-F238E27FC236}">
                <a16:creationId xmlns:a16="http://schemas.microsoft.com/office/drawing/2014/main" id="{E215DE5B-810A-8F0B-88D3-9C9D81C3E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98704"/>
              </p:ext>
            </p:extLst>
          </p:nvPr>
        </p:nvGraphicFramePr>
        <p:xfrm>
          <a:off x="3175503" y="291555"/>
          <a:ext cx="8809980" cy="1443962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325797625"/>
                    </a:ext>
                  </a:extLst>
                </a:gridCol>
                <a:gridCol w="937204">
                  <a:extLst>
                    <a:ext uri="{9D8B030D-6E8A-4147-A177-3AD203B41FA5}">
                      <a16:colId xmlns:a16="http://schemas.microsoft.com/office/drawing/2014/main" val="3313949602"/>
                    </a:ext>
                  </a:extLst>
                </a:gridCol>
                <a:gridCol w="1594268">
                  <a:extLst>
                    <a:ext uri="{9D8B030D-6E8A-4147-A177-3AD203B41FA5}">
                      <a16:colId xmlns:a16="http://schemas.microsoft.com/office/drawing/2014/main" val="1799217695"/>
                    </a:ext>
                  </a:extLst>
                </a:gridCol>
                <a:gridCol w="4606548">
                  <a:extLst>
                    <a:ext uri="{9D8B030D-6E8A-4147-A177-3AD203B41FA5}">
                      <a16:colId xmlns:a16="http://schemas.microsoft.com/office/drawing/2014/main" val="2139891429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/>
                        <a:t>الصف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/>
                        <a:t>نوع النشاط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/>
                        <a:t>موضوع الدرس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4983"/>
                  </a:ext>
                </a:extLst>
              </a:tr>
              <a:tr h="65099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/>
                        <a:t>الثالث متوسط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/>
                        <a:t>تفسير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/>
                        <a:t>فهم المقروء</a:t>
                      </a:r>
                    </a:p>
                    <a:p>
                      <a:pPr algn="ctr" rtl="1"/>
                      <a:r>
                        <a:rPr lang="ar-SA" sz="1600" b="1" dirty="0"/>
                        <a:t>التحليل-القصة </a:t>
                      </a:r>
                    </a:p>
                    <a:p>
                      <a:pPr algn="ctr" rtl="1"/>
                      <a:r>
                        <a:rPr lang="ar-SA" sz="1600" b="1" dirty="0"/>
                        <a:t>مهارات تفكير  </a:t>
                      </a:r>
                    </a:p>
                    <a:p>
                      <a:pPr algn="ctr" rtl="1"/>
                      <a:r>
                        <a:rPr lang="ar-SA" sz="1600" b="1" dirty="0"/>
                        <a:t>التلخيص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/>
                        <a:t>سورة طه (٦٥-٧٦)-(٧٧-٨٢)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2802"/>
                  </a:ext>
                </a:extLst>
              </a:tr>
            </a:tbl>
          </a:graphicData>
        </a:graphic>
      </p:graphicFrame>
      <p:pic>
        <p:nvPicPr>
          <p:cNvPr id="15" name="صورة 13">
            <a:extLst>
              <a:ext uri="{FF2B5EF4-FFF2-40B4-BE49-F238E27FC236}">
                <a16:creationId xmlns:a16="http://schemas.microsoft.com/office/drawing/2014/main" id="{0BCC30AC-A2A3-78B4-BCA6-CA1BDF40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2042058" cy="123742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10B0EAF-924E-DCAC-388B-68A4A5F6B43F}"/>
              </a:ext>
            </a:extLst>
          </p:cNvPr>
          <p:cNvSpPr/>
          <p:nvPr/>
        </p:nvSpPr>
        <p:spPr>
          <a:xfrm>
            <a:off x="4686678" y="1993515"/>
            <a:ext cx="6218380" cy="6491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217E874C-AEF2-BA02-B96C-E59D78AA3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008914"/>
              </p:ext>
            </p:extLst>
          </p:nvPr>
        </p:nvGraphicFramePr>
        <p:xfrm>
          <a:off x="3175503" y="2067616"/>
          <a:ext cx="7429706" cy="4453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714853">
                  <a:extLst>
                    <a:ext uri="{9D8B030D-6E8A-4147-A177-3AD203B41FA5}">
                      <a16:colId xmlns:a16="http://schemas.microsoft.com/office/drawing/2014/main" val="3640212697"/>
                    </a:ext>
                  </a:extLst>
                </a:gridCol>
                <a:gridCol w="3714853">
                  <a:extLst>
                    <a:ext uri="{9D8B030D-6E8A-4147-A177-3AD203B41FA5}">
                      <a16:colId xmlns:a16="http://schemas.microsoft.com/office/drawing/2014/main" val="1275875779"/>
                    </a:ext>
                  </a:extLst>
                </a:gridCol>
              </a:tblGrid>
              <a:tr h="404840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سؤال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جواب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22256"/>
                  </a:ext>
                </a:extLst>
              </a:tr>
              <a:tr h="404840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-من أول من ألقى في المبارزة؟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66932"/>
                  </a:ext>
                </a:extLst>
              </a:tr>
              <a:tr h="404840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-مانوع سحر سحرة فرعون؟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818963"/>
                  </a:ext>
                </a:extLst>
              </a:tr>
              <a:tr h="404840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-ما أثر معجزة موسى عليه السلام؟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983067"/>
                  </a:ext>
                </a:extLst>
              </a:tr>
              <a:tr h="404840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-ماهو موقف السحرة من المعجزة؟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329124"/>
                  </a:ext>
                </a:extLst>
              </a:tr>
              <a:tr h="404840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-ماهو موقف فرعون؟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68582"/>
                  </a:ext>
                </a:extLst>
              </a:tr>
              <a:tr h="404840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-ماهي العقوبة التي توعد فرعون السحرة بها؟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521596"/>
                  </a:ext>
                </a:extLst>
              </a:tr>
              <a:tr h="404840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-صفي موقف السحرة بعد التوعد العقوبة؟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560607"/>
                  </a:ext>
                </a:extLst>
              </a:tr>
              <a:tr h="404840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-كيف كانت النجاة من فرعون و قومه؟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130169"/>
                  </a:ext>
                </a:extLst>
              </a:tr>
              <a:tr h="404840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-ماهي النعم التي امتن الله بها على بني إسرائيل؟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681036"/>
                  </a:ext>
                </a:extLst>
              </a:tr>
              <a:tr h="404840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-بيني شروط قبول التوبة؟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3218"/>
                  </a:ext>
                </a:extLst>
              </a:tr>
            </a:tbl>
          </a:graphicData>
        </a:graphic>
      </p:graphicFrame>
      <p:pic>
        <p:nvPicPr>
          <p:cNvPr id="7" name="صورة 9">
            <a:extLst>
              <a:ext uri="{FF2B5EF4-FFF2-40B4-BE49-F238E27FC236}">
                <a16:creationId xmlns:a16="http://schemas.microsoft.com/office/drawing/2014/main" id="{F9859D1F-BB1D-B6CD-24A3-0B77A5C58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2" b="16831"/>
          <a:stretch/>
        </p:blipFill>
        <p:spPr>
          <a:xfrm>
            <a:off x="815831" y="1600557"/>
            <a:ext cx="1639330" cy="1109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جدول 11">
            <a:extLst>
              <a:ext uri="{FF2B5EF4-FFF2-40B4-BE49-F238E27FC236}">
                <a16:creationId xmlns:a16="http://schemas.microsoft.com/office/drawing/2014/main" id="{2AA7BEE9-D5E1-214F-D4DC-AE6C9E6B8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43649"/>
              </p:ext>
            </p:extLst>
          </p:nvPr>
        </p:nvGraphicFramePr>
        <p:xfrm>
          <a:off x="435070" y="2831233"/>
          <a:ext cx="2333782" cy="363931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66891">
                  <a:extLst>
                    <a:ext uri="{9D8B030D-6E8A-4147-A177-3AD203B41FA5}">
                      <a16:colId xmlns:a16="http://schemas.microsoft.com/office/drawing/2014/main" val="3462855401"/>
                    </a:ext>
                  </a:extLst>
                </a:gridCol>
                <a:gridCol w="1166891">
                  <a:extLst>
                    <a:ext uri="{9D8B030D-6E8A-4147-A177-3AD203B41FA5}">
                      <a16:colId xmlns:a16="http://schemas.microsoft.com/office/drawing/2014/main" val="1563323618"/>
                    </a:ext>
                  </a:extLst>
                </a:gridCol>
              </a:tblGrid>
              <a:tr h="606553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الكلمة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معناها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9233"/>
                  </a:ext>
                </a:extLst>
              </a:tr>
              <a:tr h="606553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أوجس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06945"/>
                  </a:ext>
                </a:extLst>
              </a:tr>
              <a:tr h="606553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تلقف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066415"/>
                  </a:ext>
                </a:extLst>
              </a:tr>
              <a:tr h="606553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تزكى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203658"/>
                  </a:ext>
                </a:extLst>
              </a:tr>
              <a:tr h="606553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المن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748161"/>
                  </a:ext>
                </a:extLst>
              </a:tr>
              <a:tr h="606553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السلوى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015919"/>
                  </a:ext>
                </a:extLst>
              </a:tr>
            </a:tbl>
          </a:graphicData>
        </a:graphic>
      </p:graphicFrame>
      <p:pic>
        <p:nvPicPr>
          <p:cNvPr id="5" name="صورة 2">
            <a:extLst>
              <a:ext uri="{FF2B5EF4-FFF2-40B4-BE49-F238E27FC236}">
                <a16:creationId xmlns:a16="http://schemas.microsoft.com/office/drawing/2014/main" id="{3799255A-C040-E2E5-EE5E-6E25ADC7E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8" y="2691659"/>
            <a:ext cx="1474682" cy="1474682"/>
          </a:xfrm>
          <a:prstGeom prst="rect">
            <a:avLst/>
          </a:prstGeom>
        </p:spPr>
      </p:pic>
      <p:pic>
        <p:nvPicPr>
          <p:cNvPr id="3" name="صورة 17">
            <a:extLst>
              <a:ext uri="{FF2B5EF4-FFF2-40B4-BE49-F238E27FC236}">
                <a16:creationId xmlns:a16="http://schemas.microsoft.com/office/drawing/2014/main" id="{18483FC8-F606-2733-06E1-C5E434A95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209" y="5122483"/>
            <a:ext cx="1227280" cy="12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2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06AB06-5C36-A5D3-AB08-CF3729D9B580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graphicFrame>
        <p:nvGraphicFramePr>
          <p:cNvPr id="13" name="جدول 5">
            <a:extLst>
              <a:ext uri="{FF2B5EF4-FFF2-40B4-BE49-F238E27FC236}">
                <a16:creationId xmlns:a16="http://schemas.microsoft.com/office/drawing/2014/main" id="{E215DE5B-810A-8F0B-88D3-9C9D81C3E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520040"/>
              </p:ext>
            </p:extLst>
          </p:nvPr>
        </p:nvGraphicFramePr>
        <p:xfrm>
          <a:off x="3175503" y="291555"/>
          <a:ext cx="8809980" cy="1291562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325797625"/>
                    </a:ext>
                  </a:extLst>
                </a:gridCol>
                <a:gridCol w="937204">
                  <a:extLst>
                    <a:ext uri="{9D8B030D-6E8A-4147-A177-3AD203B41FA5}">
                      <a16:colId xmlns:a16="http://schemas.microsoft.com/office/drawing/2014/main" val="3313949602"/>
                    </a:ext>
                  </a:extLst>
                </a:gridCol>
                <a:gridCol w="1594268">
                  <a:extLst>
                    <a:ext uri="{9D8B030D-6E8A-4147-A177-3AD203B41FA5}">
                      <a16:colId xmlns:a16="http://schemas.microsoft.com/office/drawing/2014/main" val="1799217695"/>
                    </a:ext>
                  </a:extLst>
                </a:gridCol>
                <a:gridCol w="4606548">
                  <a:extLst>
                    <a:ext uri="{9D8B030D-6E8A-4147-A177-3AD203B41FA5}">
                      <a16:colId xmlns:a16="http://schemas.microsoft.com/office/drawing/2014/main" val="2139891429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الصف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نوع النشاط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موضوع الدرس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4983"/>
                  </a:ext>
                </a:extLst>
              </a:tr>
              <a:tr h="65099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الثالث متوسط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تفسير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فهم المقروء</a:t>
                      </a:r>
                    </a:p>
                    <a:p>
                      <a:pPr algn="ctr" rtl="1"/>
                      <a:r>
                        <a:rPr lang="ar-SA" b="1" dirty="0"/>
                        <a:t>التحليل-القصة </a:t>
                      </a:r>
                    </a:p>
                    <a:p>
                      <a:pPr algn="ctr" rtl="1"/>
                      <a:r>
                        <a:rPr lang="ar-SA" b="1" dirty="0"/>
                        <a:t>مهارات تفكير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سورة الأنبياء (٣٠-٣٥)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2802"/>
                  </a:ext>
                </a:extLst>
              </a:tr>
            </a:tbl>
          </a:graphicData>
        </a:graphic>
      </p:graphicFrame>
      <p:pic>
        <p:nvPicPr>
          <p:cNvPr id="15" name="صورة 13">
            <a:extLst>
              <a:ext uri="{FF2B5EF4-FFF2-40B4-BE49-F238E27FC236}">
                <a16:creationId xmlns:a16="http://schemas.microsoft.com/office/drawing/2014/main" id="{0BCC30AC-A2A3-78B4-BCA6-CA1BDF40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2042058" cy="123742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10B0EAF-924E-DCAC-388B-68A4A5F6B43F}"/>
              </a:ext>
            </a:extLst>
          </p:cNvPr>
          <p:cNvSpPr/>
          <p:nvPr/>
        </p:nvSpPr>
        <p:spPr>
          <a:xfrm>
            <a:off x="5739440" y="1662902"/>
            <a:ext cx="5564817" cy="5809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عددي آيات الله الكونية من الآيات؟</a:t>
            </a:r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217E874C-AEF2-BA02-B96C-E59D78AA3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43814"/>
              </p:ext>
            </p:extLst>
          </p:nvPr>
        </p:nvGraphicFramePr>
        <p:xfrm>
          <a:off x="2294277" y="2279389"/>
          <a:ext cx="8128000" cy="100740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64021269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1223778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7587577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8900173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38249417"/>
                    </a:ext>
                  </a:extLst>
                </a:gridCol>
              </a:tblGrid>
              <a:tr h="100740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22256"/>
                  </a:ext>
                </a:extLst>
              </a:tr>
            </a:tbl>
          </a:graphicData>
        </a:graphic>
      </p:graphicFrame>
      <p:pic>
        <p:nvPicPr>
          <p:cNvPr id="7" name="صورة 9">
            <a:extLst>
              <a:ext uri="{FF2B5EF4-FFF2-40B4-BE49-F238E27FC236}">
                <a16:creationId xmlns:a16="http://schemas.microsoft.com/office/drawing/2014/main" id="{F9859D1F-BB1D-B6CD-24A3-0B77A5C58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2" b="16831"/>
          <a:stretch/>
        </p:blipFill>
        <p:spPr>
          <a:xfrm>
            <a:off x="754360" y="2914052"/>
            <a:ext cx="1101589" cy="745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جدول 11">
            <a:extLst>
              <a:ext uri="{FF2B5EF4-FFF2-40B4-BE49-F238E27FC236}">
                <a16:creationId xmlns:a16="http://schemas.microsoft.com/office/drawing/2014/main" id="{2AA7BEE9-D5E1-214F-D4DC-AE6C9E6B8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196757"/>
              </p:ext>
            </p:extLst>
          </p:nvPr>
        </p:nvGraphicFramePr>
        <p:xfrm>
          <a:off x="508710" y="3983063"/>
          <a:ext cx="3302732" cy="2492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51366">
                  <a:extLst>
                    <a:ext uri="{9D8B030D-6E8A-4147-A177-3AD203B41FA5}">
                      <a16:colId xmlns:a16="http://schemas.microsoft.com/office/drawing/2014/main" val="3462855401"/>
                    </a:ext>
                  </a:extLst>
                </a:gridCol>
                <a:gridCol w="1651366">
                  <a:extLst>
                    <a:ext uri="{9D8B030D-6E8A-4147-A177-3AD203B41FA5}">
                      <a16:colId xmlns:a16="http://schemas.microsoft.com/office/drawing/2014/main" val="1563323618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الكلمة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معناها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9233"/>
                  </a:ext>
                </a:extLst>
              </a:tr>
              <a:tr h="49853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رتقا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06945"/>
                  </a:ext>
                </a:extLst>
              </a:tr>
              <a:tr h="49853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ففتقناهما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066415"/>
                  </a:ext>
                </a:extLst>
              </a:tr>
              <a:tr h="49853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تميد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203658"/>
                  </a:ext>
                </a:extLst>
              </a:tr>
              <a:tr h="49853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فجاجا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375786"/>
                  </a:ext>
                </a:extLst>
              </a:tr>
            </a:tbl>
          </a:graphicData>
        </a:graphic>
      </p:graphicFrame>
      <p:pic>
        <p:nvPicPr>
          <p:cNvPr id="17" name="صورة 17">
            <a:extLst>
              <a:ext uri="{FF2B5EF4-FFF2-40B4-BE49-F238E27FC236}">
                <a16:creationId xmlns:a16="http://schemas.microsoft.com/office/drawing/2014/main" id="{5119291B-75EA-A7E4-9198-19A9449CE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636" y="4490291"/>
            <a:ext cx="1283648" cy="1409613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F19FEEFC-DE2D-D590-46A8-DA2E39E0C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8782" y="1995695"/>
            <a:ext cx="899591" cy="1163264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CC0AB34-7EB3-2A92-B59F-603977E3B599}"/>
              </a:ext>
            </a:extLst>
          </p:cNvPr>
          <p:cNvSpPr txBox="1"/>
          <p:nvPr/>
        </p:nvSpPr>
        <p:spPr>
          <a:xfrm>
            <a:off x="4793361" y="3798398"/>
            <a:ext cx="6098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بيني الحكمة في كل مما يلي :</a:t>
            </a:r>
          </a:p>
        </p:txBody>
      </p:sp>
      <p:graphicFrame>
        <p:nvGraphicFramePr>
          <p:cNvPr id="19" name="جدول 11">
            <a:extLst>
              <a:ext uri="{FF2B5EF4-FFF2-40B4-BE49-F238E27FC236}">
                <a16:creationId xmlns:a16="http://schemas.microsoft.com/office/drawing/2014/main" id="{7534AE5F-DA9F-A4A5-8C34-F152283F7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216745"/>
              </p:ext>
            </p:extLst>
          </p:nvPr>
        </p:nvGraphicFramePr>
        <p:xfrm>
          <a:off x="4199803" y="4504326"/>
          <a:ext cx="5881666" cy="17514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40833">
                  <a:extLst>
                    <a:ext uri="{9D8B030D-6E8A-4147-A177-3AD203B41FA5}">
                      <a16:colId xmlns:a16="http://schemas.microsoft.com/office/drawing/2014/main" val="3462855401"/>
                    </a:ext>
                  </a:extLst>
                </a:gridCol>
                <a:gridCol w="2940833">
                  <a:extLst>
                    <a:ext uri="{9D8B030D-6E8A-4147-A177-3AD203B41FA5}">
                      <a16:colId xmlns:a16="http://schemas.microsoft.com/office/drawing/2014/main" val="1563323618"/>
                    </a:ext>
                  </a:extLst>
                </a:gridCol>
              </a:tblGrid>
              <a:tr h="583812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-خلق الجبال رواسي؟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9233"/>
                  </a:ext>
                </a:extLst>
              </a:tr>
              <a:tr h="583812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-جعل في الأرض فجاجا سبلا؟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06945"/>
                  </a:ext>
                </a:extLst>
              </a:tr>
              <a:tr h="583812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-(فتنة الخير و الشر)؟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066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200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06AB06-5C36-A5D3-AB08-CF3729D9B580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graphicFrame>
        <p:nvGraphicFramePr>
          <p:cNvPr id="13" name="جدول 5">
            <a:extLst>
              <a:ext uri="{FF2B5EF4-FFF2-40B4-BE49-F238E27FC236}">
                <a16:creationId xmlns:a16="http://schemas.microsoft.com/office/drawing/2014/main" id="{E215DE5B-810A-8F0B-88D3-9C9D81C3E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623979"/>
              </p:ext>
            </p:extLst>
          </p:nvPr>
        </p:nvGraphicFramePr>
        <p:xfrm>
          <a:off x="3175503" y="291555"/>
          <a:ext cx="8809980" cy="1291562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325797625"/>
                    </a:ext>
                  </a:extLst>
                </a:gridCol>
                <a:gridCol w="937204">
                  <a:extLst>
                    <a:ext uri="{9D8B030D-6E8A-4147-A177-3AD203B41FA5}">
                      <a16:colId xmlns:a16="http://schemas.microsoft.com/office/drawing/2014/main" val="3313949602"/>
                    </a:ext>
                  </a:extLst>
                </a:gridCol>
                <a:gridCol w="1594268">
                  <a:extLst>
                    <a:ext uri="{9D8B030D-6E8A-4147-A177-3AD203B41FA5}">
                      <a16:colId xmlns:a16="http://schemas.microsoft.com/office/drawing/2014/main" val="1799217695"/>
                    </a:ext>
                  </a:extLst>
                </a:gridCol>
                <a:gridCol w="4606548">
                  <a:extLst>
                    <a:ext uri="{9D8B030D-6E8A-4147-A177-3AD203B41FA5}">
                      <a16:colId xmlns:a16="http://schemas.microsoft.com/office/drawing/2014/main" val="2139891429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الصف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نوع النشاط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موضوع الدرس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4983"/>
                  </a:ext>
                </a:extLst>
              </a:tr>
              <a:tr h="65099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الثالث متوسط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تفسير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فهم المقروء</a:t>
                      </a:r>
                    </a:p>
                    <a:p>
                      <a:pPr algn="ctr" rtl="1"/>
                      <a:r>
                        <a:rPr lang="ar-SA" b="1" dirty="0"/>
                        <a:t>التحليل-القصة </a:t>
                      </a:r>
                    </a:p>
                    <a:p>
                      <a:pPr algn="ctr" rtl="1"/>
                      <a:r>
                        <a:rPr lang="ar-SA" b="1" dirty="0"/>
                        <a:t>مهارات تفكير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سورة الأنبياء (٥١-٨٥)-(٥٩-٦٧)-(٦٨-٧٣)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2802"/>
                  </a:ext>
                </a:extLst>
              </a:tr>
            </a:tbl>
          </a:graphicData>
        </a:graphic>
      </p:graphicFrame>
      <p:pic>
        <p:nvPicPr>
          <p:cNvPr id="15" name="صورة 13">
            <a:extLst>
              <a:ext uri="{FF2B5EF4-FFF2-40B4-BE49-F238E27FC236}">
                <a16:creationId xmlns:a16="http://schemas.microsoft.com/office/drawing/2014/main" id="{0BCC30AC-A2A3-78B4-BCA6-CA1BDF40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2042058" cy="123742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10B0EAF-924E-DCAC-388B-68A4A5F6B43F}"/>
              </a:ext>
            </a:extLst>
          </p:cNvPr>
          <p:cNvSpPr/>
          <p:nvPr/>
        </p:nvSpPr>
        <p:spPr>
          <a:xfrm>
            <a:off x="4197719" y="1579452"/>
            <a:ext cx="7787764" cy="8130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استنبطي دروسا مستفادة من الآيات التالية –بالاستعانة بالكلمات المساعدة؟</a:t>
            </a:r>
          </a:p>
        </p:txBody>
      </p:sp>
      <p:pic>
        <p:nvPicPr>
          <p:cNvPr id="7" name="صورة 9">
            <a:extLst>
              <a:ext uri="{FF2B5EF4-FFF2-40B4-BE49-F238E27FC236}">
                <a16:creationId xmlns:a16="http://schemas.microsoft.com/office/drawing/2014/main" id="{F9859D1F-BB1D-B6CD-24A3-0B77A5C58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2" b="16831"/>
          <a:stretch/>
        </p:blipFill>
        <p:spPr>
          <a:xfrm>
            <a:off x="1375539" y="1727487"/>
            <a:ext cx="1101589" cy="745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جدول 11">
            <a:extLst>
              <a:ext uri="{FF2B5EF4-FFF2-40B4-BE49-F238E27FC236}">
                <a16:creationId xmlns:a16="http://schemas.microsoft.com/office/drawing/2014/main" id="{2AA7BEE9-D5E1-214F-D4DC-AE6C9E6B8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193508"/>
              </p:ext>
            </p:extLst>
          </p:nvPr>
        </p:nvGraphicFramePr>
        <p:xfrm>
          <a:off x="646774" y="2721188"/>
          <a:ext cx="2783916" cy="21541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1958">
                  <a:extLst>
                    <a:ext uri="{9D8B030D-6E8A-4147-A177-3AD203B41FA5}">
                      <a16:colId xmlns:a16="http://schemas.microsoft.com/office/drawing/2014/main" val="3462855401"/>
                    </a:ext>
                  </a:extLst>
                </a:gridCol>
                <a:gridCol w="1391958">
                  <a:extLst>
                    <a:ext uri="{9D8B030D-6E8A-4147-A177-3AD203B41FA5}">
                      <a16:colId xmlns:a16="http://schemas.microsoft.com/office/drawing/2014/main" val="1563323618"/>
                    </a:ext>
                  </a:extLst>
                </a:gridCol>
              </a:tblGrid>
              <a:tr h="43082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الكلمة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9233"/>
                  </a:ext>
                </a:extLst>
              </a:tr>
              <a:tr h="43082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جذاذا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06945"/>
                  </a:ext>
                </a:extLst>
              </a:tr>
              <a:tr h="43082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رشده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066415"/>
                  </a:ext>
                </a:extLst>
              </a:tr>
              <a:tr h="43082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نكسوا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203658"/>
                  </a:ext>
                </a:extLst>
              </a:tr>
              <a:tr h="43082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نافلة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375786"/>
                  </a:ext>
                </a:extLst>
              </a:tr>
            </a:tbl>
          </a:graphicData>
        </a:graphic>
      </p:graphicFrame>
      <p:pic>
        <p:nvPicPr>
          <p:cNvPr id="17" name="صورة 17">
            <a:extLst>
              <a:ext uri="{FF2B5EF4-FFF2-40B4-BE49-F238E27FC236}">
                <a16:creationId xmlns:a16="http://schemas.microsoft.com/office/drawing/2014/main" id="{5119291B-75EA-A7E4-9198-19A9449CE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192" y="1199869"/>
            <a:ext cx="834728" cy="916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9" name="جدول 11">
            <a:extLst>
              <a:ext uri="{FF2B5EF4-FFF2-40B4-BE49-F238E27FC236}">
                <a16:creationId xmlns:a16="http://schemas.microsoft.com/office/drawing/2014/main" id="{7534AE5F-DA9F-A4A5-8C34-F152283F7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541699"/>
              </p:ext>
            </p:extLst>
          </p:nvPr>
        </p:nvGraphicFramePr>
        <p:xfrm>
          <a:off x="3709406" y="2293855"/>
          <a:ext cx="8017197" cy="277837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72399">
                  <a:extLst>
                    <a:ext uri="{9D8B030D-6E8A-4147-A177-3AD203B41FA5}">
                      <a16:colId xmlns:a16="http://schemas.microsoft.com/office/drawing/2014/main" val="3462855401"/>
                    </a:ext>
                  </a:extLst>
                </a:gridCol>
                <a:gridCol w="2672399">
                  <a:extLst>
                    <a:ext uri="{9D8B030D-6E8A-4147-A177-3AD203B41FA5}">
                      <a16:colId xmlns:a16="http://schemas.microsoft.com/office/drawing/2014/main" val="1563323618"/>
                    </a:ext>
                  </a:extLst>
                </a:gridCol>
                <a:gridCol w="2672399">
                  <a:extLst>
                    <a:ext uri="{9D8B030D-6E8A-4147-A177-3AD203B41FA5}">
                      <a16:colId xmlns:a16="http://schemas.microsoft.com/office/drawing/2014/main" val="3572684935"/>
                    </a:ext>
                  </a:extLst>
                </a:gridCol>
              </a:tblGrid>
              <a:tr h="583812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الآية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الدرس المستفاد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الكلمة المساعدة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9233"/>
                  </a:ext>
                </a:extLst>
              </a:tr>
              <a:tr h="583812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(قالوا وجدنا آباءنا لها عابدين –قال لقد كنتم أنتم و آباؤكم في ضلال مبين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التقليد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06945"/>
                  </a:ext>
                </a:extLst>
              </a:tr>
              <a:tr h="583812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(ثم نكسوا على رؤوسهم لقد علمت ما هؤلاء ينطقون)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الحجة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066415"/>
                  </a:ext>
                </a:extLst>
              </a:tr>
              <a:tr h="583812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(ووهبنا له إسحاق و يعقوب نافلة)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التقوى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750255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968DA4CF-DC87-16F5-9920-BD47361FE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841" y="5249572"/>
            <a:ext cx="1201021" cy="1201021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19BC047F-8C0C-1A04-A7D6-F2D3E50908BA}"/>
              </a:ext>
            </a:extLst>
          </p:cNvPr>
          <p:cNvSpPr/>
          <p:nvPr/>
        </p:nvSpPr>
        <p:spPr>
          <a:xfrm>
            <a:off x="3430691" y="5249572"/>
            <a:ext cx="6364908" cy="1335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-بيني معجزة إبراهيم عليه السلام من الآيات؟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64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06AB06-5C36-A5D3-AB08-CF3729D9B580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graphicFrame>
        <p:nvGraphicFramePr>
          <p:cNvPr id="13" name="جدول 5">
            <a:extLst>
              <a:ext uri="{FF2B5EF4-FFF2-40B4-BE49-F238E27FC236}">
                <a16:creationId xmlns:a16="http://schemas.microsoft.com/office/drawing/2014/main" id="{E215DE5B-810A-8F0B-88D3-9C9D81C3E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175938"/>
              </p:ext>
            </p:extLst>
          </p:nvPr>
        </p:nvGraphicFramePr>
        <p:xfrm>
          <a:off x="3175503" y="291555"/>
          <a:ext cx="8809980" cy="1565882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325797625"/>
                    </a:ext>
                  </a:extLst>
                </a:gridCol>
                <a:gridCol w="937204">
                  <a:extLst>
                    <a:ext uri="{9D8B030D-6E8A-4147-A177-3AD203B41FA5}">
                      <a16:colId xmlns:a16="http://schemas.microsoft.com/office/drawing/2014/main" val="3313949602"/>
                    </a:ext>
                  </a:extLst>
                </a:gridCol>
                <a:gridCol w="1594268">
                  <a:extLst>
                    <a:ext uri="{9D8B030D-6E8A-4147-A177-3AD203B41FA5}">
                      <a16:colId xmlns:a16="http://schemas.microsoft.com/office/drawing/2014/main" val="1799217695"/>
                    </a:ext>
                  </a:extLst>
                </a:gridCol>
                <a:gridCol w="4606548">
                  <a:extLst>
                    <a:ext uri="{9D8B030D-6E8A-4147-A177-3AD203B41FA5}">
                      <a16:colId xmlns:a16="http://schemas.microsoft.com/office/drawing/2014/main" val="2139891429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الصف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نوع النشاط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موضوع الدرس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4983"/>
                  </a:ext>
                </a:extLst>
              </a:tr>
              <a:tr h="65099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الثالث متوسط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تفسير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فهم المقروء</a:t>
                      </a:r>
                    </a:p>
                    <a:p>
                      <a:pPr algn="ctr" rtl="1"/>
                      <a:r>
                        <a:rPr lang="ar-SA" b="1" dirty="0"/>
                        <a:t>التحليل-القصة </a:t>
                      </a:r>
                    </a:p>
                    <a:p>
                      <a:pPr algn="ctr" rtl="1"/>
                      <a:r>
                        <a:rPr lang="ar-SA" b="1" dirty="0"/>
                        <a:t>مهارات تفكير  </a:t>
                      </a:r>
                    </a:p>
                    <a:p>
                      <a:pPr algn="ctr" rtl="1"/>
                      <a:r>
                        <a:rPr lang="ar-SA" b="1" dirty="0"/>
                        <a:t>التلخيص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سورة الأنبياء (٧٨-٨٢)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2802"/>
                  </a:ext>
                </a:extLst>
              </a:tr>
            </a:tbl>
          </a:graphicData>
        </a:graphic>
      </p:graphicFrame>
      <p:pic>
        <p:nvPicPr>
          <p:cNvPr id="15" name="صورة 13">
            <a:extLst>
              <a:ext uri="{FF2B5EF4-FFF2-40B4-BE49-F238E27FC236}">
                <a16:creationId xmlns:a16="http://schemas.microsoft.com/office/drawing/2014/main" id="{0BCC30AC-A2A3-78B4-BCA6-CA1BDF40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2042058" cy="1237423"/>
          </a:xfrm>
          <a:prstGeom prst="rect">
            <a:avLst/>
          </a:prstGeom>
        </p:spPr>
      </p:pic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FE5625CC-19F1-0104-77E5-AE54D8C57A24}"/>
              </a:ext>
            </a:extLst>
          </p:cNvPr>
          <p:cNvSpPr/>
          <p:nvPr/>
        </p:nvSpPr>
        <p:spPr>
          <a:xfrm>
            <a:off x="6696239" y="1847260"/>
            <a:ext cx="4921601" cy="1335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-حللي من الآيات أحداث القصة؟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7" name="صورة 9">
            <a:extLst>
              <a:ext uri="{FF2B5EF4-FFF2-40B4-BE49-F238E27FC236}">
                <a16:creationId xmlns:a16="http://schemas.microsoft.com/office/drawing/2014/main" id="{F9859D1F-BB1D-B6CD-24A3-0B77A5C58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2" b="16831"/>
          <a:stretch/>
        </p:blipFill>
        <p:spPr>
          <a:xfrm>
            <a:off x="815831" y="1600557"/>
            <a:ext cx="1639330" cy="1109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صورة 17">
            <a:extLst>
              <a:ext uri="{FF2B5EF4-FFF2-40B4-BE49-F238E27FC236}">
                <a16:creationId xmlns:a16="http://schemas.microsoft.com/office/drawing/2014/main" id="{5119291B-75EA-A7E4-9198-19A9449CE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88" y="2094828"/>
            <a:ext cx="1227280" cy="1557974"/>
          </a:xfrm>
          <a:prstGeom prst="rect">
            <a:avLst/>
          </a:prstGeom>
        </p:spPr>
      </p:pic>
      <p:pic>
        <p:nvPicPr>
          <p:cNvPr id="5" name="صورة 2">
            <a:extLst>
              <a:ext uri="{FF2B5EF4-FFF2-40B4-BE49-F238E27FC236}">
                <a16:creationId xmlns:a16="http://schemas.microsoft.com/office/drawing/2014/main" id="{3799255A-C040-E2E5-EE5E-6E25ADC7E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043" y="1673027"/>
            <a:ext cx="964446" cy="964446"/>
          </a:xfrm>
          <a:prstGeom prst="rect">
            <a:avLst/>
          </a:prstGeom>
        </p:spPr>
      </p:pic>
      <p:graphicFrame>
        <p:nvGraphicFramePr>
          <p:cNvPr id="14" name="جدول 11">
            <a:extLst>
              <a:ext uri="{FF2B5EF4-FFF2-40B4-BE49-F238E27FC236}">
                <a16:creationId xmlns:a16="http://schemas.microsoft.com/office/drawing/2014/main" id="{7AD8139B-2834-AA07-97DB-743AA8A4B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698503"/>
              </p:ext>
            </p:extLst>
          </p:nvPr>
        </p:nvGraphicFramePr>
        <p:xfrm>
          <a:off x="7035872" y="2616942"/>
          <a:ext cx="4810286" cy="239116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05143">
                  <a:extLst>
                    <a:ext uri="{9D8B030D-6E8A-4147-A177-3AD203B41FA5}">
                      <a16:colId xmlns:a16="http://schemas.microsoft.com/office/drawing/2014/main" val="3462855401"/>
                    </a:ext>
                  </a:extLst>
                </a:gridCol>
                <a:gridCol w="2405143">
                  <a:extLst>
                    <a:ext uri="{9D8B030D-6E8A-4147-A177-3AD203B41FA5}">
                      <a16:colId xmlns:a16="http://schemas.microsoft.com/office/drawing/2014/main" val="1563323618"/>
                    </a:ext>
                  </a:extLst>
                </a:gridCol>
              </a:tblGrid>
              <a:tr h="797055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شخصيات القصة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9233"/>
                  </a:ext>
                </a:extLst>
              </a:tr>
              <a:tr h="797055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الأحداث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06945"/>
                  </a:ext>
                </a:extLst>
              </a:tr>
              <a:tr h="797055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النعم الله التي امتن بها عليهما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728012"/>
                  </a:ext>
                </a:extLst>
              </a:tr>
            </a:tbl>
          </a:graphicData>
        </a:graphic>
      </p:graphicFrame>
      <p:graphicFrame>
        <p:nvGraphicFramePr>
          <p:cNvPr id="19" name="جدول 11">
            <a:extLst>
              <a:ext uri="{FF2B5EF4-FFF2-40B4-BE49-F238E27FC236}">
                <a16:creationId xmlns:a16="http://schemas.microsoft.com/office/drawing/2014/main" id="{D99F35C9-DCFB-FF27-891D-69A297F86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22267"/>
              </p:ext>
            </p:extLst>
          </p:nvPr>
        </p:nvGraphicFramePr>
        <p:xfrm>
          <a:off x="3305370" y="4546091"/>
          <a:ext cx="3379438" cy="189972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89719">
                  <a:extLst>
                    <a:ext uri="{9D8B030D-6E8A-4147-A177-3AD203B41FA5}">
                      <a16:colId xmlns:a16="http://schemas.microsoft.com/office/drawing/2014/main" val="3462855401"/>
                    </a:ext>
                  </a:extLst>
                </a:gridCol>
                <a:gridCol w="1689719">
                  <a:extLst>
                    <a:ext uri="{9D8B030D-6E8A-4147-A177-3AD203B41FA5}">
                      <a16:colId xmlns:a16="http://schemas.microsoft.com/office/drawing/2014/main" val="1563323618"/>
                    </a:ext>
                  </a:extLst>
                </a:gridCol>
              </a:tblGrid>
              <a:tr h="949863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دواد عليه  السلام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9233"/>
                  </a:ext>
                </a:extLst>
              </a:tr>
              <a:tr h="949863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سليمان عليه السلام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06945"/>
                  </a:ext>
                </a:extLst>
              </a:tr>
            </a:tbl>
          </a:graphicData>
        </a:graphic>
      </p:graphicFrame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D683661-AE28-2C5C-D46B-73D3C9A1367F}"/>
              </a:ext>
            </a:extLst>
          </p:cNvPr>
          <p:cNvSpPr/>
          <p:nvPr/>
        </p:nvSpPr>
        <p:spPr>
          <a:xfrm>
            <a:off x="3305370" y="4076346"/>
            <a:ext cx="3522452" cy="4012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بيني المعجزات المذكورة في الآيات 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جدول 11">
            <a:extLst>
              <a:ext uri="{FF2B5EF4-FFF2-40B4-BE49-F238E27FC236}">
                <a16:creationId xmlns:a16="http://schemas.microsoft.com/office/drawing/2014/main" id="{9BC0B308-315A-114C-624C-AF37655EC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793544"/>
              </p:ext>
            </p:extLst>
          </p:nvPr>
        </p:nvGraphicFramePr>
        <p:xfrm>
          <a:off x="256074" y="2831233"/>
          <a:ext cx="2783916" cy="236338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1958">
                  <a:extLst>
                    <a:ext uri="{9D8B030D-6E8A-4147-A177-3AD203B41FA5}">
                      <a16:colId xmlns:a16="http://schemas.microsoft.com/office/drawing/2014/main" val="3462855401"/>
                    </a:ext>
                  </a:extLst>
                </a:gridCol>
                <a:gridCol w="1391958">
                  <a:extLst>
                    <a:ext uri="{9D8B030D-6E8A-4147-A177-3AD203B41FA5}">
                      <a16:colId xmlns:a16="http://schemas.microsoft.com/office/drawing/2014/main" val="1563323618"/>
                    </a:ext>
                  </a:extLst>
                </a:gridCol>
              </a:tblGrid>
              <a:tr h="43082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الكلمة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9233"/>
                  </a:ext>
                </a:extLst>
              </a:tr>
              <a:tr h="43082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نفشت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06945"/>
                  </a:ext>
                </a:extLst>
              </a:tr>
              <a:tr h="43082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لبوس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066415"/>
                  </a:ext>
                </a:extLst>
              </a:tr>
              <a:tr h="43082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بأسكم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203658"/>
                  </a:ext>
                </a:extLst>
              </a:tr>
              <a:tr h="430826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الأرض التي باركنا فيها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375786"/>
                  </a:ext>
                </a:extLst>
              </a:tr>
            </a:tbl>
          </a:graphicData>
        </a:graphic>
      </p:graphicFrame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080B5EDF-C35D-F864-8B41-69B19A736DA1}"/>
              </a:ext>
            </a:extLst>
          </p:cNvPr>
          <p:cNvSpPr/>
          <p:nvPr/>
        </p:nvSpPr>
        <p:spPr>
          <a:xfrm>
            <a:off x="7063882" y="5184973"/>
            <a:ext cx="4921601" cy="1335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صفي كيف كان تسخير الريح لسليمان عليه السلام 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46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12">
            <a:extLst>
              <a:ext uri="{FF2B5EF4-FFF2-40B4-BE49-F238E27FC236}">
                <a16:creationId xmlns:a16="http://schemas.microsoft.com/office/drawing/2014/main" id="{EFFB69BB-3970-ADD1-AF31-43DD95CE3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36" y="739366"/>
            <a:ext cx="7793527" cy="5379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BBD0328-C209-0C7E-BA86-6629AB1E0AAB}"/>
              </a:ext>
            </a:extLst>
          </p:cNvPr>
          <p:cNvSpPr txBox="1"/>
          <p:nvPr/>
        </p:nvSpPr>
        <p:spPr>
          <a:xfrm>
            <a:off x="4023762" y="2468075"/>
            <a:ext cx="438841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ar-SA" sz="8800" b="1" i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الحديث </a:t>
            </a:r>
            <a:endParaRPr lang="ar-SA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760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12">
            <a:extLst>
              <a:ext uri="{FF2B5EF4-FFF2-40B4-BE49-F238E27FC236}">
                <a16:creationId xmlns:a16="http://schemas.microsoft.com/office/drawing/2014/main" id="{EFFB69BB-3970-ADD1-AF31-43DD95CE3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36" y="739366"/>
            <a:ext cx="7793527" cy="5379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BBD0328-C209-0C7E-BA86-6629AB1E0AAB}"/>
              </a:ext>
            </a:extLst>
          </p:cNvPr>
          <p:cNvSpPr txBox="1"/>
          <p:nvPr/>
        </p:nvSpPr>
        <p:spPr>
          <a:xfrm>
            <a:off x="4023762" y="2468075"/>
            <a:ext cx="438841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ar-SA" sz="8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التوحيد </a:t>
            </a:r>
            <a:r>
              <a:rPr lang="ar-SA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977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F2CB7F4-74AC-824E-9704-5F9F83470B0E}"/>
              </a:ext>
            </a:extLst>
          </p:cNvPr>
          <p:cNvSpPr/>
          <p:nvPr/>
        </p:nvSpPr>
        <p:spPr>
          <a:xfrm>
            <a:off x="2236910" y="179562"/>
            <a:ext cx="8099130" cy="7430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ملخص وحدة (عناية الإسلام بالعمل المهني )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ED8189C-8D59-AB41-83A1-5A7E5EB54FCC}"/>
              </a:ext>
            </a:extLst>
          </p:cNvPr>
          <p:cNvSpPr/>
          <p:nvPr/>
        </p:nvSpPr>
        <p:spPr>
          <a:xfrm>
            <a:off x="8896806" y="1149130"/>
            <a:ext cx="2329231" cy="8189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فضل الزراعة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F586C2C-E77E-4246-AF09-4843FB13E5F7}"/>
              </a:ext>
            </a:extLst>
          </p:cNvPr>
          <p:cNvSpPr/>
          <p:nvPr/>
        </p:nvSpPr>
        <p:spPr>
          <a:xfrm>
            <a:off x="4883311" y="1149130"/>
            <a:ext cx="2425377" cy="6602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العمل اليدوي 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2E72D539-6166-B643-8663-A760EA4087F9}"/>
              </a:ext>
            </a:extLst>
          </p:cNvPr>
          <p:cNvSpPr/>
          <p:nvPr/>
        </p:nvSpPr>
        <p:spPr>
          <a:xfrm>
            <a:off x="690630" y="1567951"/>
            <a:ext cx="2592652" cy="660274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الصدق في التجارة 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55F3B2A9-BDDB-3F43-9DF8-7E7D2182E54A}"/>
              </a:ext>
            </a:extLst>
          </p:cNvPr>
          <p:cNvSpPr/>
          <p:nvPr/>
        </p:nvSpPr>
        <p:spPr>
          <a:xfrm>
            <a:off x="8173267" y="3736673"/>
            <a:ext cx="3872457" cy="28341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-ما الفرق بين الغرس و الزرع؟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-الزراعة عمل آخروي بيني ذلك؟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9803434D-96FC-2247-88DE-F761883A39C1}"/>
              </a:ext>
            </a:extLst>
          </p:cNvPr>
          <p:cNvSpPr/>
          <p:nvPr/>
        </p:nvSpPr>
        <p:spPr>
          <a:xfrm>
            <a:off x="4492990" y="3429000"/>
            <a:ext cx="3416067" cy="31418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-مثلي للعمل اليدوي؟</a:t>
            </a: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-ماهي ثمرات العمل اليدوي؟</a:t>
            </a: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-مثلي لمهن الأنبياء؟</a:t>
            </a:r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EAC73D71-68F2-1A4A-ADFE-DFCC18F9C6F0}"/>
              </a:ext>
            </a:extLst>
          </p:cNvPr>
          <p:cNvSpPr/>
          <p:nvPr/>
        </p:nvSpPr>
        <p:spPr>
          <a:xfrm>
            <a:off x="146276" y="3429000"/>
            <a:ext cx="4057920" cy="31871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</a:rPr>
              <a:t>-من هما البيعان؟</a:t>
            </a:r>
          </a:p>
          <a:p>
            <a:endParaRPr lang="ar-SA" b="1" dirty="0">
              <a:solidFill>
                <a:schemeClr val="tx1"/>
              </a:solidFill>
            </a:endParaRPr>
          </a:p>
          <a:p>
            <a:r>
              <a:rPr lang="ar-SA" b="1" dirty="0">
                <a:solidFill>
                  <a:schemeClr val="tx1"/>
                </a:solidFill>
              </a:rPr>
              <a:t>-ما معنى الخيار؟</a:t>
            </a:r>
          </a:p>
          <a:p>
            <a:endParaRPr lang="ar-SA" b="1" dirty="0">
              <a:solidFill>
                <a:schemeClr val="tx1"/>
              </a:solidFill>
            </a:endParaRPr>
          </a:p>
          <a:p>
            <a:r>
              <a:rPr lang="ar-SA" b="1" dirty="0">
                <a:solidFill>
                  <a:schemeClr val="tx1"/>
                </a:solidFill>
              </a:rPr>
              <a:t>-ماهو شرط نجاح التجارة من كلا الطرفين؟</a:t>
            </a:r>
          </a:p>
          <a:p>
            <a:endParaRPr lang="ar-SA" b="1" dirty="0">
              <a:solidFill>
                <a:schemeClr val="tx1"/>
              </a:solidFill>
            </a:endParaRPr>
          </a:p>
          <a:p>
            <a:r>
              <a:rPr lang="ar-SA" b="1" dirty="0">
                <a:solidFill>
                  <a:schemeClr val="tx1"/>
                </a:solidFill>
              </a:rPr>
              <a:t>-بيني ثمرات الصدق في التجارة؟</a:t>
            </a:r>
          </a:p>
        </p:txBody>
      </p:sp>
      <p:pic>
        <p:nvPicPr>
          <p:cNvPr id="10" name="صورة 13">
            <a:extLst>
              <a:ext uri="{FF2B5EF4-FFF2-40B4-BE49-F238E27FC236}">
                <a16:creationId xmlns:a16="http://schemas.microsoft.com/office/drawing/2014/main" id="{F60BBA3D-1930-7B45-B180-6EC817C87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1420890" cy="1237423"/>
          </a:xfrm>
          <a:prstGeom prst="rect">
            <a:avLst/>
          </a:prstGeom>
        </p:spPr>
      </p:pic>
      <p:pic>
        <p:nvPicPr>
          <p:cNvPr id="11" name="صورة 11">
            <a:extLst>
              <a:ext uri="{FF2B5EF4-FFF2-40B4-BE49-F238E27FC236}">
                <a16:creationId xmlns:a16="http://schemas.microsoft.com/office/drawing/2014/main" id="{67BC053C-94CD-94BE-7E28-9CA211B31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06" y="2208382"/>
            <a:ext cx="2425377" cy="1438206"/>
          </a:xfrm>
          <a:prstGeom prst="rect">
            <a:avLst/>
          </a:prstGeom>
        </p:spPr>
      </p:pic>
      <p:pic>
        <p:nvPicPr>
          <p:cNvPr id="12" name="صورة 12">
            <a:extLst>
              <a:ext uri="{FF2B5EF4-FFF2-40B4-BE49-F238E27FC236}">
                <a16:creationId xmlns:a16="http://schemas.microsoft.com/office/drawing/2014/main" id="{093C8310-DFA3-141E-284F-98935453B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24" y="1651000"/>
            <a:ext cx="2032000" cy="1778000"/>
          </a:xfrm>
          <a:prstGeom prst="rect">
            <a:avLst/>
          </a:prstGeom>
        </p:spPr>
      </p:pic>
      <p:pic>
        <p:nvPicPr>
          <p:cNvPr id="13" name="صورة 14">
            <a:extLst>
              <a:ext uri="{FF2B5EF4-FFF2-40B4-BE49-F238E27FC236}">
                <a16:creationId xmlns:a16="http://schemas.microsoft.com/office/drawing/2014/main" id="{1B8BB8DE-583F-0431-D5B6-60D8BEB38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15" y="2130196"/>
            <a:ext cx="14478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0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F2CB7F4-74AC-824E-9704-5F9F83470B0E}"/>
              </a:ext>
            </a:extLst>
          </p:cNvPr>
          <p:cNvSpPr/>
          <p:nvPr/>
        </p:nvSpPr>
        <p:spPr>
          <a:xfrm>
            <a:off x="2236910" y="179562"/>
            <a:ext cx="8099130" cy="7430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ملخص وحدة (مكانة المرأة في الإسلام)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ED8189C-8D59-AB41-83A1-5A7E5EB54FCC}"/>
              </a:ext>
            </a:extLst>
          </p:cNvPr>
          <p:cNvSpPr/>
          <p:nvPr/>
        </p:nvSpPr>
        <p:spPr>
          <a:xfrm>
            <a:off x="9427699" y="1409254"/>
            <a:ext cx="1349092" cy="7796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مكانة الأم 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F586C2C-E77E-4246-AF09-4843FB13E5F7}"/>
              </a:ext>
            </a:extLst>
          </p:cNvPr>
          <p:cNvSpPr/>
          <p:nvPr/>
        </p:nvSpPr>
        <p:spPr>
          <a:xfrm>
            <a:off x="6124862" y="1641252"/>
            <a:ext cx="1774950" cy="7530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حقوق الزوجة 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2E72D539-6166-B643-8663-A760EA4087F9}"/>
              </a:ext>
            </a:extLst>
          </p:cNvPr>
          <p:cNvSpPr/>
          <p:nvPr/>
        </p:nvSpPr>
        <p:spPr>
          <a:xfrm>
            <a:off x="2864576" y="1577541"/>
            <a:ext cx="2011142" cy="7430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فضل البنات و الأخوات  </a:t>
            </a:r>
          </a:p>
        </p:txBody>
      </p:sp>
      <p:pic>
        <p:nvPicPr>
          <p:cNvPr id="27" name="صورة 27">
            <a:extLst>
              <a:ext uri="{FF2B5EF4-FFF2-40B4-BE49-F238E27FC236}">
                <a16:creationId xmlns:a16="http://schemas.microsoft.com/office/drawing/2014/main" id="{2B1FE010-0556-B445-A93F-65A5E3790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833" y="2320611"/>
            <a:ext cx="2506456" cy="1773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صورة 28">
            <a:extLst>
              <a:ext uri="{FF2B5EF4-FFF2-40B4-BE49-F238E27FC236}">
                <a16:creationId xmlns:a16="http://schemas.microsoft.com/office/drawing/2014/main" id="{9D772253-69BC-CD42-8BB8-F871B75E6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86" y="2503681"/>
            <a:ext cx="2508994" cy="1814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صورة 29">
            <a:extLst>
              <a:ext uri="{FF2B5EF4-FFF2-40B4-BE49-F238E27FC236}">
                <a16:creationId xmlns:a16="http://schemas.microsoft.com/office/drawing/2014/main" id="{C29966A3-E036-2740-91C6-FABC06EDC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89" y="2503681"/>
            <a:ext cx="2645482" cy="1982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55F3B2A9-BDDB-3F43-9DF8-7E7D2182E54A}"/>
              </a:ext>
            </a:extLst>
          </p:cNvPr>
          <p:cNvSpPr/>
          <p:nvPr/>
        </p:nvSpPr>
        <p:spPr>
          <a:xfrm>
            <a:off x="9441833" y="4318447"/>
            <a:ext cx="2645481" cy="23599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-كيف بين الحديث مكانة الأم؟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-ماهو حق الأم؟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9803434D-96FC-2247-88DE-F761883A39C1}"/>
              </a:ext>
            </a:extLst>
          </p:cNvPr>
          <p:cNvSpPr/>
          <p:nvPr/>
        </p:nvSpPr>
        <p:spPr>
          <a:xfrm>
            <a:off x="5911356" y="4384344"/>
            <a:ext cx="3416067" cy="22940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-كيف بين الحديث مكانة الزوجة؟</a:t>
            </a: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-ماهي حقوق الزوجة؟</a:t>
            </a:r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EAC73D71-68F2-1A4A-ADFE-DFCC18F9C6F0}"/>
              </a:ext>
            </a:extLst>
          </p:cNvPr>
          <p:cNvSpPr/>
          <p:nvPr/>
        </p:nvSpPr>
        <p:spPr>
          <a:xfrm>
            <a:off x="2864576" y="4575075"/>
            <a:ext cx="2936237" cy="20729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-كيف بين الحديث مكانة البنات و الأخوات؟</a:t>
            </a: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-مثلي لصور الإحسان لهن؟</a:t>
            </a:r>
          </a:p>
        </p:txBody>
      </p:sp>
      <p:pic>
        <p:nvPicPr>
          <p:cNvPr id="18" name="صورة 14">
            <a:extLst>
              <a:ext uri="{FF2B5EF4-FFF2-40B4-BE49-F238E27FC236}">
                <a16:creationId xmlns:a16="http://schemas.microsoft.com/office/drawing/2014/main" id="{51C302D6-1D85-C340-9515-5C269187D1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5061" y="1020658"/>
            <a:ext cx="1423832" cy="1423832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6" name="صورة 14">
            <a:extLst>
              <a:ext uri="{FF2B5EF4-FFF2-40B4-BE49-F238E27FC236}">
                <a16:creationId xmlns:a16="http://schemas.microsoft.com/office/drawing/2014/main" id="{CD215065-D6D5-E74C-A81A-FE74087028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5124" y="1380422"/>
            <a:ext cx="1423832" cy="1423832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4D9CE66A-88F2-7A4F-9E36-BCCC4C946C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7585" y="1295399"/>
            <a:ext cx="1423833" cy="1423833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2CF3838C-1BB2-0DB1-C15E-50B31573A1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2" y="1785498"/>
            <a:ext cx="1217691" cy="1217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342B8798-0CAD-429A-C0D1-C7804EA4F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110388"/>
              </p:ext>
            </p:extLst>
          </p:nvPr>
        </p:nvGraphicFramePr>
        <p:xfrm>
          <a:off x="427952" y="4283671"/>
          <a:ext cx="2103303" cy="17959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01101">
                  <a:extLst>
                    <a:ext uri="{9D8B030D-6E8A-4147-A177-3AD203B41FA5}">
                      <a16:colId xmlns:a16="http://schemas.microsoft.com/office/drawing/2014/main" val="2002335923"/>
                    </a:ext>
                  </a:extLst>
                </a:gridCol>
                <a:gridCol w="701101">
                  <a:extLst>
                    <a:ext uri="{9D8B030D-6E8A-4147-A177-3AD203B41FA5}">
                      <a16:colId xmlns:a16="http://schemas.microsoft.com/office/drawing/2014/main" val="4228553830"/>
                    </a:ext>
                  </a:extLst>
                </a:gridCol>
                <a:gridCol w="701101">
                  <a:extLst>
                    <a:ext uri="{9D8B030D-6E8A-4147-A177-3AD203B41FA5}">
                      <a16:colId xmlns:a16="http://schemas.microsoft.com/office/drawing/2014/main" val="1068592815"/>
                    </a:ext>
                  </a:extLst>
                </a:gridCol>
              </a:tblGrid>
              <a:tr h="729135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الأم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الزوجة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البنت والأخت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10157"/>
                  </a:ext>
                </a:extLst>
              </a:tr>
              <a:tr h="295704"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  <a:p>
                      <a:pPr rtl="1"/>
                      <a:endParaRPr lang="ar-SA" sz="1600" b="1" dirty="0"/>
                    </a:p>
                    <a:p>
                      <a:pPr rtl="1"/>
                      <a:endParaRPr lang="ar-SA" sz="1600" b="1" dirty="0"/>
                    </a:p>
                    <a:p>
                      <a:pPr rtl="1"/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207409"/>
                  </a:ext>
                </a:extLst>
              </a:tr>
            </a:tbl>
          </a:graphicData>
        </a:graphic>
      </p:graphicFrame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7CB2F1D-CDAC-B09A-DC93-C6E94D6E4604}"/>
              </a:ext>
            </a:extLst>
          </p:cNvPr>
          <p:cNvSpPr/>
          <p:nvPr/>
        </p:nvSpPr>
        <p:spPr>
          <a:xfrm>
            <a:off x="474033" y="2811226"/>
            <a:ext cx="2011142" cy="7430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في الجدول صنفي الحقوق لكل من :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47D343A-154A-CB01-D7DB-6688E48EE6B2}"/>
              </a:ext>
            </a:extLst>
          </p:cNvPr>
          <p:cNvSpPr txBox="1"/>
          <p:nvPr/>
        </p:nvSpPr>
        <p:spPr>
          <a:xfrm>
            <a:off x="-1297402" y="3659585"/>
            <a:ext cx="6098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الإحسان – العشرة بالمعروف – البر </a:t>
            </a:r>
          </a:p>
        </p:txBody>
      </p:sp>
      <p:pic>
        <p:nvPicPr>
          <p:cNvPr id="10" name="صورة 13">
            <a:extLst>
              <a:ext uri="{FF2B5EF4-FFF2-40B4-BE49-F238E27FC236}">
                <a16:creationId xmlns:a16="http://schemas.microsoft.com/office/drawing/2014/main" id="{F60BBA3D-1930-7B45-B180-6EC817C87B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1420890" cy="12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39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F2CB7F4-74AC-824E-9704-5F9F83470B0E}"/>
              </a:ext>
            </a:extLst>
          </p:cNvPr>
          <p:cNvSpPr/>
          <p:nvPr/>
        </p:nvSpPr>
        <p:spPr>
          <a:xfrm>
            <a:off x="2236910" y="179562"/>
            <a:ext cx="8099130" cy="7430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ملخص وحدة (عناية الإسلام بالصحة)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ED8189C-8D59-AB41-83A1-5A7E5EB54FCC}"/>
              </a:ext>
            </a:extLst>
          </p:cNvPr>
          <p:cNvSpPr/>
          <p:nvPr/>
        </p:nvSpPr>
        <p:spPr>
          <a:xfrm>
            <a:off x="9327423" y="1151308"/>
            <a:ext cx="2128044" cy="7430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خطورة المسكرات 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F586C2C-E77E-4246-AF09-4843FB13E5F7}"/>
              </a:ext>
            </a:extLst>
          </p:cNvPr>
          <p:cNvSpPr/>
          <p:nvPr/>
        </p:nvSpPr>
        <p:spPr>
          <a:xfrm>
            <a:off x="5970125" y="1211324"/>
            <a:ext cx="1774950" cy="7530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الأمر بالتداوي 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2E72D539-6166-B643-8663-A760EA4087F9}"/>
              </a:ext>
            </a:extLst>
          </p:cNvPr>
          <p:cNvSpPr/>
          <p:nvPr/>
        </p:nvSpPr>
        <p:spPr>
          <a:xfrm>
            <a:off x="2640274" y="1021084"/>
            <a:ext cx="2011142" cy="916366"/>
          </a:xfrm>
          <a:prstGeom prst="roundRect">
            <a:avLst>
              <a:gd name="adj" fmla="val 144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خصال الفطرة 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55F3B2A9-BDDB-3F43-9DF8-7E7D2182E54A}"/>
              </a:ext>
            </a:extLst>
          </p:cNvPr>
          <p:cNvSpPr/>
          <p:nvPr/>
        </p:nvSpPr>
        <p:spPr>
          <a:xfrm>
            <a:off x="9068704" y="2897894"/>
            <a:ext cx="2645481" cy="30378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-عرفي المسكر ؟</a:t>
            </a:r>
          </a:p>
          <a:p>
            <a:endParaRPr lang="ar-SA" sz="2000" b="1" dirty="0">
              <a:solidFill>
                <a:schemeClr val="tx1"/>
              </a:solidFill>
            </a:endParaRPr>
          </a:p>
          <a:p>
            <a:r>
              <a:rPr lang="ar-SA" sz="2000" b="1" dirty="0">
                <a:solidFill>
                  <a:schemeClr val="tx1"/>
                </a:solidFill>
              </a:rPr>
              <a:t>-ماحكمه؟</a:t>
            </a:r>
          </a:p>
          <a:p>
            <a:endParaRPr lang="ar-SA" sz="2000" b="1" dirty="0">
              <a:solidFill>
                <a:schemeClr val="tx1"/>
              </a:solidFill>
            </a:endParaRPr>
          </a:p>
          <a:p>
            <a:r>
              <a:rPr lang="ar-SA" sz="2000" b="1" dirty="0">
                <a:solidFill>
                  <a:schemeClr val="tx1"/>
                </a:solidFill>
              </a:rPr>
              <a:t>-ماهو وعيد من شربها؟</a:t>
            </a:r>
          </a:p>
          <a:p>
            <a:endParaRPr lang="ar-SA" sz="2000" b="1" dirty="0">
              <a:solidFill>
                <a:schemeClr val="tx1"/>
              </a:solidFill>
            </a:endParaRPr>
          </a:p>
          <a:p>
            <a:r>
              <a:rPr lang="ar-SA" sz="2000" b="1" dirty="0">
                <a:solidFill>
                  <a:schemeClr val="tx1"/>
                </a:solidFill>
              </a:rPr>
              <a:t>-مثلي لمفاسدها ؟</a:t>
            </a:r>
          </a:p>
          <a:p>
            <a:endParaRPr lang="ar-SA" sz="2000" b="1" dirty="0">
              <a:solidFill>
                <a:schemeClr val="tx1"/>
              </a:solidFill>
            </a:endParaRPr>
          </a:p>
          <a:p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9803434D-96FC-2247-88DE-F761883A39C1}"/>
              </a:ext>
            </a:extLst>
          </p:cNvPr>
          <p:cNvSpPr/>
          <p:nvPr/>
        </p:nvSpPr>
        <p:spPr>
          <a:xfrm>
            <a:off x="5112513" y="3075263"/>
            <a:ext cx="3693375" cy="124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ar-SA" sz="2000" b="1" dirty="0">
                <a:solidFill>
                  <a:schemeClr val="tx1"/>
                </a:solidFill>
              </a:rPr>
              <a:t>هل ينافي (التداوي)التوكل .فسري ؟</a:t>
            </a:r>
          </a:p>
          <a:p>
            <a:pPr marL="342900" indent="-342900" algn="ctr">
              <a:buFontTx/>
              <a:buChar char="-"/>
            </a:pPr>
            <a:endParaRPr lang="ar-SA" sz="2000" b="1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endParaRPr lang="ar-SA" sz="2000" b="1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EAC73D71-68F2-1A4A-ADFE-DFCC18F9C6F0}"/>
              </a:ext>
            </a:extLst>
          </p:cNvPr>
          <p:cNvSpPr/>
          <p:nvPr/>
        </p:nvSpPr>
        <p:spPr>
          <a:xfrm>
            <a:off x="2683976" y="3281040"/>
            <a:ext cx="2173241" cy="32575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-عددي خصال الفطرة ؟</a:t>
            </a: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2CF3838C-1BB2-0DB1-C15E-50B31573A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8" y="1648666"/>
            <a:ext cx="1217691" cy="1217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342B8798-0CAD-429A-C0D1-C7804EA4F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95838"/>
              </p:ext>
            </p:extLst>
          </p:nvPr>
        </p:nvGraphicFramePr>
        <p:xfrm>
          <a:off x="5691306" y="5243998"/>
          <a:ext cx="2863132" cy="14020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31566">
                  <a:extLst>
                    <a:ext uri="{9D8B030D-6E8A-4147-A177-3AD203B41FA5}">
                      <a16:colId xmlns:a16="http://schemas.microsoft.com/office/drawing/2014/main" val="2002335923"/>
                    </a:ext>
                  </a:extLst>
                </a:gridCol>
                <a:gridCol w="1431566">
                  <a:extLst>
                    <a:ext uri="{9D8B030D-6E8A-4147-A177-3AD203B41FA5}">
                      <a16:colId xmlns:a16="http://schemas.microsoft.com/office/drawing/2014/main" val="4228553830"/>
                    </a:ext>
                  </a:extLst>
                </a:gridCol>
              </a:tblGrid>
              <a:tr h="311397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أدوية معنوية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أدوية مادية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10157"/>
                  </a:ext>
                </a:extLst>
              </a:tr>
              <a:tr h="990809"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  <a:p>
                      <a:pPr rtl="1"/>
                      <a:endParaRPr lang="ar-SA" sz="1600" b="1" dirty="0"/>
                    </a:p>
                    <a:p>
                      <a:pPr rtl="1"/>
                      <a:endParaRPr lang="ar-SA" sz="1600" b="1" dirty="0"/>
                    </a:p>
                    <a:p>
                      <a:pPr rtl="1"/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207409"/>
                  </a:ext>
                </a:extLst>
              </a:tr>
            </a:tbl>
          </a:graphicData>
        </a:graphic>
      </p:graphicFrame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7CB2F1D-CDAC-B09A-DC93-C6E94D6E4604}"/>
              </a:ext>
            </a:extLst>
          </p:cNvPr>
          <p:cNvSpPr/>
          <p:nvPr/>
        </p:nvSpPr>
        <p:spPr>
          <a:xfrm>
            <a:off x="7541050" y="4117047"/>
            <a:ext cx="1390481" cy="933531"/>
          </a:xfrm>
          <a:prstGeom prst="roundRect">
            <a:avLst>
              <a:gd name="adj" fmla="val 487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في الجدول صنفي الأدوية التالية: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47D343A-154A-CB01-D7DB-6688E48EE6B2}"/>
              </a:ext>
            </a:extLst>
          </p:cNvPr>
          <p:cNvSpPr txBox="1"/>
          <p:nvPr/>
        </p:nvSpPr>
        <p:spPr>
          <a:xfrm>
            <a:off x="-1297402" y="3659585"/>
            <a:ext cx="6098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10" name="صورة 13">
            <a:extLst>
              <a:ext uri="{FF2B5EF4-FFF2-40B4-BE49-F238E27FC236}">
                <a16:creationId xmlns:a16="http://schemas.microsoft.com/office/drawing/2014/main" id="{F60BBA3D-1930-7B45-B180-6EC817C87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1420890" cy="1237423"/>
          </a:xfrm>
          <a:prstGeom prst="rect">
            <a:avLst/>
          </a:prstGeom>
        </p:spPr>
      </p:pic>
      <p:pic>
        <p:nvPicPr>
          <p:cNvPr id="4" name="صورة 5">
            <a:extLst>
              <a:ext uri="{FF2B5EF4-FFF2-40B4-BE49-F238E27FC236}">
                <a16:creationId xmlns:a16="http://schemas.microsoft.com/office/drawing/2014/main" id="{6123D6ED-BBD7-302F-7622-02BC584D0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53" y="1827584"/>
            <a:ext cx="1048273" cy="10387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262F1A8E-3DE8-9B26-4587-1D5C96FA4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92" y="2073034"/>
            <a:ext cx="827231" cy="1149544"/>
          </a:xfrm>
          <a:prstGeom prst="rect">
            <a:avLst/>
          </a:prstGeom>
        </p:spPr>
      </p:pic>
      <p:pic>
        <p:nvPicPr>
          <p:cNvPr id="7" name="صورة 8">
            <a:extLst>
              <a:ext uri="{FF2B5EF4-FFF2-40B4-BE49-F238E27FC236}">
                <a16:creationId xmlns:a16="http://schemas.microsoft.com/office/drawing/2014/main" id="{E83924A0-2B39-B8F3-7DB0-E56E41FF8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16" y="2169721"/>
            <a:ext cx="1905000" cy="1066800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DE1A0F3-E3EB-1245-9C25-B24A42688734}"/>
              </a:ext>
            </a:extLst>
          </p:cNvPr>
          <p:cNvSpPr/>
          <p:nvPr/>
        </p:nvSpPr>
        <p:spPr>
          <a:xfrm>
            <a:off x="5242891" y="4353771"/>
            <a:ext cx="2796280" cy="9573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00" b="1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ar-SA" sz="1400" b="1" dirty="0">
                <a:solidFill>
                  <a:schemeClr val="tx1"/>
                </a:solidFill>
              </a:rPr>
              <a:t>الرقية- العقاقير –العمليات الجراحية-</a:t>
            </a:r>
          </a:p>
          <a:p>
            <a:pPr marL="342900" indent="-342900" algn="ctr">
              <a:buFontTx/>
              <a:buChar char="-"/>
            </a:pPr>
            <a:r>
              <a:rPr lang="ar-SA" sz="1400" b="1" dirty="0">
                <a:solidFill>
                  <a:schemeClr val="tx1"/>
                </a:solidFill>
              </a:rPr>
              <a:t>الدعاء- الأذكار </a:t>
            </a:r>
          </a:p>
          <a:p>
            <a:pPr marL="342900" indent="-342900" algn="ctr">
              <a:buFontTx/>
              <a:buChar char="-"/>
            </a:pPr>
            <a:endParaRPr lang="ar-SA" sz="1400" b="1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2D0FAA19-5EDE-6C15-C274-88FE3D377CBE}"/>
              </a:ext>
            </a:extLst>
          </p:cNvPr>
          <p:cNvSpPr/>
          <p:nvPr/>
        </p:nvSpPr>
        <p:spPr>
          <a:xfrm>
            <a:off x="417538" y="3035757"/>
            <a:ext cx="2011142" cy="1717312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اعتنى كل حديث بجانب من جوانب الصحة – أذكري في الجدول الحديث المناسب  مستعينة بالصور :</a:t>
            </a:r>
          </a:p>
        </p:txBody>
      </p:sp>
      <p:graphicFrame>
        <p:nvGraphicFramePr>
          <p:cNvPr id="15" name="جدول 3">
            <a:extLst>
              <a:ext uri="{FF2B5EF4-FFF2-40B4-BE49-F238E27FC236}">
                <a16:creationId xmlns:a16="http://schemas.microsoft.com/office/drawing/2014/main" id="{4526AE6A-82D5-014C-EB25-79F8817CF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10131"/>
              </p:ext>
            </p:extLst>
          </p:nvPr>
        </p:nvGraphicFramePr>
        <p:xfrm>
          <a:off x="356465" y="4832461"/>
          <a:ext cx="2103303" cy="160536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01101">
                  <a:extLst>
                    <a:ext uri="{9D8B030D-6E8A-4147-A177-3AD203B41FA5}">
                      <a16:colId xmlns:a16="http://schemas.microsoft.com/office/drawing/2014/main" val="2002335923"/>
                    </a:ext>
                  </a:extLst>
                </a:gridCol>
                <a:gridCol w="701101">
                  <a:extLst>
                    <a:ext uri="{9D8B030D-6E8A-4147-A177-3AD203B41FA5}">
                      <a16:colId xmlns:a16="http://schemas.microsoft.com/office/drawing/2014/main" val="4228553830"/>
                    </a:ext>
                  </a:extLst>
                </a:gridCol>
                <a:gridCol w="701101">
                  <a:extLst>
                    <a:ext uri="{9D8B030D-6E8A-4147-A177-3AD203B41FA5}">
                      <a16:colId xmlns:a16="http://schemas.microsoft.com/office/drawing/2014/main" val="1068592815"/>
                    </a:ext>
                  </a:extLst>
                </a:gridCol>
              </a:tblGrid>
              <a:tr h="538563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العقل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البدن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/>
                        <a:t>المظهر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10157"/>
                  </a:ext>
                </a:extLst>
              </a:tr>
              <a:tr h="787974"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  <a:p>
                      <a:pPr rtl="1"/>
                      <a:endParaRPr lang="ar-SA" sz="1600" b="1" dirty="0"/>
                    </a:p>
                    <a:p>
                      <a:pPr rtl="1"/>
                      <a:endParaRPr lang="ar-SA" sz="1600" b="1" dirty="0"/>
                    </a:p>
                    <a:p>
                      <a:pPr rtl="1"/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20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484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12">
            <a:extLst>
              <a:ext uri="{FF2B5EF4-FFF2-40B4-BE49-F238E27FC236}">
                <a16:creationId xmlns:a16="http://schemas.microsoft.com/office/drawing/2014/main" id="{EFFB69BB-3970-ADD1-AF31-43DD95CE3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36" y="739366"/>
            <a:ext cx="7793527" cy="5379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BBD0328-C209-0C7E-BA86-6629AB1E0AAB}"/>
              </a:ext>
            </a:extLst>
          </p:cNvPr>
          <p:cNvSpPr txBox="1"/>
          <p:nvPr/>
        </p:nvSpPr>
        <p:spPr>
          <a:xfrm>
            <a:off x="4023762" y="2468075"/>
            <a:ext cx="438841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ar-SA" sz="8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الفقه</a:t>
            </a:r>
            <a:endParaRPr lang="ar-SA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135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06AB06-5C36-A5D3-AB08-CF3729D9B580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graphicFrame>
        <p:nvGraphicFramePr>
          <p:cNvPr id="13" name="جدول 5">
            <a:extLst>
              <a:ext uri="{FF2B5EF4-FFF2-40B4-BE49-F238E27FC236}">
                <a16:creationId xmlns:a16="http://schemas.microsoft.com/office/drawing/2014/main" id="{E215DE5B-810A-8F0B-88D3-9C9D81C3E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71213"/>
              </p:ext>
            </p:extLst>
          </p:nvPr>
        </p:nvGraphicFramePr>
        <p:xfrm>
          <a:off x="3175503" y="291555"/>
          <a:ext cx="8809980" cy="1028155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325797625"/>
                    </a:ext>
                  </a:extLst>
                </a:gridCol>
                <a:gridCol w="937204">
                  <a:extLst>
                    <a:ext uri="{9D8B030D-6E8A-4147-A177-3AD203B41FA5}">
                      <a16:colId xmlns:a16="http://schemas.microsoft.com/office/drawing/2014/main" val="3313949602"/>
                    </a:ext>
                  </a:extLst>
                </a:gridCol>
                <a:gridCol w="1594268">
                  <a:extLst>
                    <a:ext uri="{9D8B030D-6E8A-4147-A177-3AD203B41FA5}">
                      <a16:colId xmlns:a16="http://schemas.microsoft.com/office/drawing/2014/main" val="1799217695"/>
                    </a:ext>
                  </a:extLst>
                </a:gridCol>
                <a:gridCol w="4606548">
                  <a:extLst>
                    <a:ext uri="{9D8B030D-6E8A-4147-A177-3AD203B41FA5}">
                      <a16:colId xmlns:a16="http://schemas.microsoft.com/office/drawing/2014/main" val="2139891429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الصف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نوع النشاط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موضوع الدرس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4983"/>
                  </a:ext>
                </a:extLst>
              </a:tr>
              <a:tr h="65099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الثالث متوسط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تفسير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مقارنة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وحدة الدماء الطبيعية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2802"/>
                  </a:ext>
                </a:extLst>
              </a:tr>
            </a:tbl>
          </a:graphicData>
        </a:graphic>
      </p:graphicFrame>
      <p:pic>
        <p:nvPicPr>
          <p:cNvPr id="15" name="صورة 13">
            <a:extLst>
              <a:ext uri="{FF2B5EF4-FFF2-40B4-BE49-F238E27FC236}">
                <a16:creationId xmlns:a16="http://schemas.microsoft.com/office/drawing/2014/main" id="{0BCC30AC-A2A3-78B4-BCA6-CA1BDF40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2042058" cy="123742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10B0EAF-924E-DCAC-388B-68A4A5F6B43F}"/>
              </a:ext>
            </a:extLst>
          </p:cNvPr>
          <p:cNvSpPr/>
          <p:nvPr/>
        </p:nvSpPr>
        <p:spPr>
          <a:xfrm>
            <a:off x="4197719" y="1579452"/>
            <a:ext cx="7787764" cy="8130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في الجدول التالي –قارني بين الدماء التالية حسب الجدول؟</a:t>
            </a:r>
          </a:p>
        </p:txBody>
      </p:sp>
      <p:pic>
        <p:nvPicPr>
          <p:cNvPr id="17" name="صورة 17">
            <a:extLst>
              <a:ext uri="{FF2B5EF4-FFF2-40B4-BE49-F238E27FC236}">
                <a16:creationId xmlns:a16="http://schemas.microsoft.com/office/drawing/2014/main" id="{5119291B-75EA-A7E4-9198-19A9449CE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05" y="1427437"/>
            <a:ext cx="834728" cy="916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9" name="جدول 11">
            <a:extLst>
              <a:ext uri="{FF2B5EF4-FFF2-40B4-BE49-F238E27FC236}">
                <a16:creationId xmlns:a16="http://schemas.microsoft.com/office/drawing/2014/main" id="{7534AE5F-DA9F-A4A5-8C34-F152283F7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37331"/>
              </p:ext>
            </p:extLst>
          </p:nvPr>
        </p:nvGraphicFramePr>
        <p:xfrm>
          <a:off x="623684" y="2544469"/>
          <a:ext cx="10944632" cy="404807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36158">
                  <a:extLst>
                    <a:ext uri="{9D8B030D-6E8A-4147-A177-3AD203B41FA5}">
                      <a16:colId xmlns:a16="http://schemas.microsoft.com/office/drawing/2014/main" val="3334809868"/>
                    </a:ext>
                  </a:extLst>
                </a:gridCol>
                <a:gridCol w="2736158">
                  <a:extLst>
                    <a:ext uri="{9D8B030D-6E8A-4147-A177-3AD203B41FA5}">
                      <a16:colId xmlns:a16="http://schemas.microsoft.com/office/drawing/2014/main" val="3462855401"/>
                    </a:ext>
                  </a:extLst>
                </a:gridCol>
                <a:gridCol w="2736158">
                  <a:extLst>
                    <a:ext uri="{9D8B030D-6E8A-4147-A177-3AD203B41FA5}">
                      <a16:colId xmlns:a16="http://schemas.microsoft.com/office/drawing/2014/main" val="1563323618"/>
                    </a:ext>
                  </a:extLst>
                </a:gridCol>
                <a:gridCol w="2736158">
                  <a:extLst>
                    <a:ext uri="{9D8B030D-6E8A-4147-A177-3AD203B41FA5}">
                      <a16:colId xmlns:a16="http://schemas.microsoft.com/office/drawing/2014/main" val="3572684935"/>
                    </a:ext>
                  </a:extLst>
                </a:gridCol>
              </a:tblGrid>
              <a:tr h="664013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وجه المقارنة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الحيض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الاستحاضة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النفاس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9233"/>
                  </a:ext>
                </a:extLst>
              </a:tr>
              <a:tr h="664013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المعنى الشرعي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06945"/>
                  </a:ext>
                </a:extLst>
              </a:tr>
              <a:tr h="664013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سببه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066415"/>
                  </a:ext>
                </a:extLst>
              </a:tr>
              <a:tr h="664013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مدته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750255"/>
                  </a:ext>
                </a:extLst>
              </a:tr>
              <a:tr h="664013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ما يحرم عليهن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038365"/>
                  </a:ext>
                </a:extLst>
              </a:tr>
              <a:tr h="72801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من يلزمها قضاء الصلاة و الصوم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720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260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06AB06-5C36-A5D3-AB08-CF3729D9B580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graphicFrame>
        <p:nvGraphicFramePr>
          <p:cNvPr id="13" name="جدول 5">
            <a:extLst>
              <a:ext uri="{FF2B5EF4-FFF2-40B4-BE49-F238E27FC236}">
                <a16:creationId xmlns:a16="http://schemas.microsoft.com/office/drawing/2014/main" id="{E215DE5B-810A-8F0B-88D3-9C9D81C3E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19445"/>
              </p:ext>
            </p:extLst>
          </p:nvPr>
        </p:nvGraphicFramePr>
        <p:xfrm>
          <a:off x="3175503" y="291555"/>
          <a:ext cx="8809980" cy="1028155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325797625"/>
                    </a:ext>
                  </a:extLst>
                </a:gridCol>
                <a:gridCol w="937204">
                  <a:extLst>
                    <a:ext uri="{9D8B030D-6E8A-4147-A177-3AD203B41FA5}">
                      <a16:colId xmlns:a16="http://schemas.microsoft.com/office/drawing/2014/main" val="3313949602"/>
                    </a:ext>
                  </a:extLst>
                </a:gridCol>
                <a:gridCol w="1594268">
                  <a:extLst>
                    <a:ext uri="{9D8B030D-6E8A-4147-A177-3AD203B41FA5}">
                      <a16:colId xmlns:a16="http://schemas.microsoft.com/office/drawing/2014/main" val="1799217695"/>
                    </a:ext>
                  </a:extLst>
                </a:gridCol>
                <a:gridCol w="4606548">
                  <a:extLst>
                    <a:ext uri="{9D8B030D-6E8A-4147-A177-3AD203B41FA5}">
                      <a16:colId xmlns:a16="http://schemas.microsoft.com/office/drawing/2014/main" val="2139891429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الصف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نوع النشاط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موضوع الدرس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4983"/>
                  </a:ext>
                </a:extLst>
              </a:tr>
              <a:tr h="65099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الثالث متوسط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تفسير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تحليل المحتوى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وحدة الاستئذان و آدابه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2802"/>
                  </a:ext>
                </a:extLst>
              </a:tr>
            </a:tbl>
          </a:graphicData>
        </a:graphic>
      </p:graphicFrame>
      <p:pic>
        <p:nvPicPr>
          <p:cNvPr id="15" name="صورة 13">
            <a:extLst>
              <a:ext uri="{FF2B5EF4-FFF2-40B4-BE49-F238E27FC236}">
                <a16:creationId xmlns:a16="http://schemas.microsoft.com/office/drawing/2014/main" id="{0BCC30AC-A2A3-78B4-BCA6-CA1BDF40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2042058" cy="1237423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6375681E-2E7E-8063-B1BF-3DACA6933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6" y="1479267"/>
            <a:ext cx="2114614" cy="2114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صورة 4">
            <a:extLst>
              <a:ext uri="{FF2B5EF4-FFF2-40B4-BE49-F238E27FC236}">
                <a16:creationId xmlns:a16="http://schemas.microsoft.com/office/drawing/2014/main" id="{BBAA6067-316B-BC31-3DD0-CC03C5536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07" y="4484107"/>
            <a:ext cx="1742499" cy="1711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CD6DDBEF-A015-C146-BA72-D1FD9A1AA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198522"/>
              </p:ext>
            </p:extLst>
          </p:nvPr>
        </p:nvGraphicFramePr>
        <p:xfrm>
          <a:off x="560058" y="1873752"/>
          <a:ext cx="9248115" cy="115415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49623">
                  <a:extLst>
                    <a:ext uri="{9D8B030D-6E8A-4147-A177-3AD203B41FA5}">
                      <a16:colId xmlns:a16="http://schemas.microsoft.com/office/drawing/2014/main" val="3103262649"/>
                    </a:ext>
                  </a:extLst>
                </a:gridCol>
                <a:gridCol w="1849623">
                  <a:extLst>
                    <a:ext uri="{9D8B030D-6E8A-4147-A177-3AD203B41FA5}">
                      <a16:colId xmlns:a16="http://schemas.microsoft.com/office/drawing/2014/main" val="4090321071"/>
                    </a:ext>
                  </a:extLst>
                </a:gridCol>
                <a:gridCol w="1849623">
                  <a:extLst>
                    <a:ext uri="{9D8B030D-6E8A-4147-A177-3AD203B41FA5}">
                      <a16:colId xmlns:a16="http://schemas.microsoft.com/office/drawing/2014/main" val="826669097"/>
                    </a:ext>
                  </a:extLst>
                </a:gridCol>
                <a:gridCol w="1849623">
                  <a:extLst>
                    <a:ext uri="{9D8B030D-6E8A-4147-A177-3AD203B41FA5}">
                      <a16:colId xmlns:a16="http://schemas.microsoft.com/office/drawing/2014/main" val="1753107481"/>
                    </a:ext>
                  </a:extLst>
                </a:gridCol>
                <a:gridCol w="1849623">
                  <a:extLst>
                    <a:ext uri="{9D8B030D-6E8A-4147-A177-3AD203B41FA5}">
                      <a16:colId xmlns:a16="http://schemas.microsoft.com/office/drawing/2014/main" val="1085648820"/>
                    </a:ext>
                  </a:extLst>
                </a:gridCol>
              </a:tblGrid>
              <a:tr h="514078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معنى الاستئذان؟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الحكمة من مشروعيته؟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حكمه؟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عدد مراته؟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الهدي النبوي في الاستئذان؟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78013"/>
                  </a:ext>
                </a:extLst>
              </a:tr>
              <a:tr h="514078"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662611"/>
                  </a:ext>
                </a:extLst>
              </a:tr>
            </a:tbl>
          </a:graphicData>
        </a:graphic>
      </p:graphicFrame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82CE26F-4BFA-12B3-17ED-B7E0592D023B}"/>
              </a:ext>
            </a:extLst>
          </p:cNvPr>
          <p:cNvSpPr/>
          <p:nvPr/>
        </p:nvSpPr>
        <p:spPr>
          <a:xfrm>
            <a:off x="7975712" y="3010368"/>
            <a:ext cx="2011142" cy="7430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ضعي دائرة حول الأحوال التي يشرع لها الاستئذان؟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D172702-EB66-8974-C11A-29AB9BB561EF}"/>
              </a:ext>
            </a:extLst>
          </p:cNvPr>
          <p:cNvSpPr/>
          <p:nvPr/>
        </p:nvSpPr>
        <p:spPr>
          <a:xfrm>
            <a:off x="284720" y="3151218"/>
            <a:ext cx="7504082" cy="13577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ar-SA" sz="2000" b="1" dirty="0">
                <a:solidFill>
                  <a:schemeClr val="tx1"/>
                </a:solidFill>
              </a:rPr>
              <a:t>المدرسة- غرفة الوالدين – خروج الضيف – النظر في حقيبة صديقتي – المنازل المغلقة – الفصل الدراسي – الحدائق- غرفة المريض – المسجد – عيادة الدكتور – المحلات التجارية.</a:t>
            </a:r>
          </a:p>
          <a:p>
            <a:pPr marL="342900" indent="-342900" algn="ctr">
              <a:buFontTx/>
              <a:buChar char="-"/>
            </a:pPr>
            <a:endParaRPr lang="ar-SA" sz="2000" b="1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12" name="صورة 17">
            <a:extLst>
              <a:ext uri="{FF2B5EF4-FFF2-40B4-BE49-F238E27FC236}">
                <a16:creationId xmlns:a16="http://schemas.microsoft.com/office/drawing/2014/main" id="{5242B479-31AF-EFF7-222E-397AAC73D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60" y="3737033"/>
            <a:ext cx="531752" cy="675034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F75116B-A7DA-BF9C-8E00-58D1EA97AF4C}"/>
              </a:ext>
            </a:extLst>
          </p:cNvPr>
          <p:cNvSpPr/>
          <p:nvPr/>
        </p:nvSpPr>
        <p:spPr>
          <a:xfrm>
            <a:off x="8065241" y="4930758"/>
            <a:ext cx="2011142" cy="7430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ضعي دائرة حول ما يحرم النظر له؟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4B81820-1D07-1F2F-AF72-BC714AF81549}"/>
              </a:ext>
            </a:extLst>
          </p:cNvPr>
          <p:cNvSpPr/>
          <p:nvPr/>
        </p:nvSpPr>
        <p:spPr>
          <a:xfrm>
            <a:off x="267549" y="4673949"/>
            <a:ext cx="7504082" cy="8944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ar-SA" sz="2000" b="1" dirty="0">
                <a:solidFill>
                  <a:schemeClr val="tx1"/>
                </a:solidFill>
              </a:rPr>
              <a:t>التجسس – نظر الخاطب مخطوبته- الاختراقات الالكترونية – النظر في حقائب الآخرين – النظر في المتحدث .</a:t>
            </a:r>
          </a:p>
          <a:p>
            <a:pPr marL="342900" indent="-342900" algn="ctr">
              <a:buFontTx/>
              <a:buChar char="-"/>
            </a:pPr>
            <a:endParaRPr lang="ar-SA" sz="2000" b="1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22" name="صورة 17">
            <a:extLst>
              <a:ext uri="{FF2B5EF4-FFF2-40B4-BE49-F238E27FC236}">
                <a16:creationId xmlns:a16="http://schemas.microsoft.com/office/drawing/2014/main" id="{EFFB7B11-3DAA-0408-8246-BDF019578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16" y="4819907"/>
            <a:ext cx="704620" cy="894482"/>
          </a:xfrm>
          <a:prstGeom prst="rect">
            <a:avLst/>
          </a:prstGeom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6DA48E8-F886-0C6F-5BC8-87704FE2DF80}"/>
              </a:ext>
            </a:extLst>
          </p:cNvPr>
          <p:cNvSpPr/>
          <p:nvPr/>
        </p:nvSpPr>
        <p:spPr>
          <a:xfrm>
            <a:off x="272810" y="5830313"/>
            <a:ext cx="7504082" cy="8944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ar-SA" sz="2000" b="1" dirty="0">
                <a:solidFill>
                  <a:schemeClr val="tx1"/>
                </a:solidFill>
              </a:rPr>
              <a:t>ما معنى نظر الفجأة – و ما حكمه؟</a:t>
            </a:r>
          </a:p>
          <a:p>
            <a:pPr marL="342900" indent="-342900" algn="ctr">
              <a:buFontTx/>
              <a:buChar char="-"/>
            </a:pPr>
            <a:r>
              <a:rPr lang="ar-SA" sz="2000" b="1" dirty="0">
                <a:solidFill>
                  <a:schemeClr val="tx1"/>
                </a:solidFill>
              </a:rPr>
              <a:t>من فوائد غض البصر : ( نبل الخلق – تعلق القلب – الإثم)</a:t>
            </a:r>
          </a:p>
          <a:p>
            <a:pPr marL="342900" indent="-342900" algn="ctr">
              <a:buFontTx/>
              <a:buChar char="-"/>
            </a:pP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27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06AB06-5C36-A5D3-AB08-CF3729D9B580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graphicFrame>
        <p:nvGraphicFramePr>
          <p:cNvPr id="13" name="جدول 5">
            <a:extLst>
              <a:ext uri="{FF2B5EF4-FFF2-40B4-BE49-F238E27FC236}">
                <a16:creationId xmlns:a16="http://schemas.microsoft.com/office/drawing/2014/main" id="{E215DE5B-810A-8F0B-88D3-9C9D81C3E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96896"/>
              </p:ext>
            </p:extLst>
          </p:nvPr>
        </p:nvGraphicFramePr>
        <p:xfrm>
          <a:off x="3175503" y="291555"/>
          <a:ext cx="8809980" cy="1028155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325797625"/>
                    </a:ext>
                  </a:extLst>
                </a:gridCol>
                <a:gridCol w="937204">
                  <a:extLst>
                    <a:ext uri="{9D8B030D-6E8A-4147-A177-3AD203B41FA5}">
                      <a16:colId xmlns:a16="http://schemas.microsoft.com/office/drawing/2014/main" val="3313949602"/>
                    </a:ext>
                  </a:extLst>
                </a:gridCol>
                <a:gridCol w="1594268">
                  <a:extLst>
                    <a:ext uri="{9D8B030D-6E8A-4147-A177-3AD203B41FA5}">
                      <a16:colId xmlns:a16="http://schemas.microsoft.com/office/drawing/2014/main" val="1799217695"/>
                    </a:ext>
                  </a:extLst>
                </a:gridCol>
                <a:gridCol w="4606548">
                  <a:extLst>
                    <a:ext uri="{9D8B030D-6E8A-4147-A177-3AD203B41FA5}">
                      <a16:colId xmlns:a16="http://schemas.microsoft.com/office/drawing/2014/main" val="2139891429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الصف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نوع النشاط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موضوع الدرس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4983"/>
                  </a:ext>
                </a:extLst>
              </a:tr>
              <a:tr h="65099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الثالث متوسط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تفسير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تصنيف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وحدة خصائص التشريع الإسلامية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2802"/>
                  </a:ext>
                </a:extLst>
              </a:tr>
            </a:tbl>
          </a:graphicData>
        </a:graphic>
      </p:graphicFrame>
      <p:pic>
        <p:nvPicPr>
          <p:cNvPr id="15" name="صورة 13">
            <a:extLst>
              <a:ext uri="{FF2B5EF4-FFF2-40B4-BE49-F238E27FC236}">
                <a16:creationId xmlns:a16="http://schemas.microsoft.com/office/drawing/2014/main" id="{0BCC30AC-A2A3-78B4-BCA6-CA1BDF40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2042058" cy="1237423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82CE26F-4BFA-12B3-17ED-B7E0592D023B}"/>
              </a:ext>
            </a:extLst>
          </p:cNvPr>
          <p:cNvSpPr/>
          <p:nvPr/>
        </p:nvSpPr>
        <p:spPr>
          <a:xfrm>
            <a:off x="2489478" y="1569731"/>
            <a:ext cx="5696139" cy="92542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صنفي الأمور التالية حسب الجدول لبيان خصائص التشريع الإسلامي  :</a:t>
            </a:r>
          </a:p>
        </p:txBody>
      </p:sp>
      <p:pic>
        <p:nvPicPr>
          <p:cNvPr id="22" name="صورة 17">
            <a:extLst>
              <a:ext uri="{FF2B5EF4-FFF2-40B4-BE49-F238E27FC236}">
                <a16:creationId xmlns:a16="http://schemas.microsoft.com/office/drawing/2014/main" id="{EFFB7B11-3DAA-0408-8246-BDF019578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83" y="1927242"/>
            <a:ext cx="1752399" cy="2224588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44CA8B8-E1E4-A506-8C51-6352B9EEA1EB}"/>
              </a:ext>
            </a:extLst>
          </p:cNvPr>
          <p:cNvSpPr/>
          <p:nvPr/>
        </p:nvSpPr>
        <p:spPr>
          <a:xfrm>
            <a:off x="7205049" y="2919955"/>
            <a:ext cx="2791035" cy="45344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أحكام البيوع 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D515CC5-6BA3-C3D7-0797-AB42102A23DA}"/>
              </a:ext>
            </a:extLst>
          </p:cNvPr>
          <p:cNvSpPr/>
          <p:nvPr/>
        </p:nvSpPr>
        <p:spPr>
          <a:xfrm>
            <a:off x="4149505" y="2859326"/>
            <a:ext cx="2791035" cy="51407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آداب الطعام واللباس 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8514971-35F6-315C-396F-DBFF30A6D2E0}"/>
              </a:ext>
            </a:extLst>
          </p:cNvPr>
          <p:cNvSpPr/>
          <p:nvPr/>
        </p:nvSpPr>
        <p:spPr>
          <a:xfrm>
            <a:off x="1093961" y="2798697"/>
            <a:ext cx="2791035" cy="51407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الزكاة 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2EED45C-174A-D757-90ED-0DB021B049F8}"/>
              </a:ext>
            </a:extLst>
          </p:cNvPr>
          <p:cNvSpPr/>
          <p:nvPr/>
        </p:nvSpPr>
        <p:spPr>
          <a:xfrm>
            <a:off x="7205049" y="3429000"/>
            <a:ext cx="2791035" cy="51407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تحريم الغلو 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871C7975-A76B-D247-D687-E12F0BB7A00D}"/>
              </a:ext>
            </a:extLst>
          </p:cNvPr>
          <p:cNvSpPr/>
          <p:nvPr/>
        </p:nvSpPr>
        <p:spPr>
          <a:xfrm>
            <a:off x="4277798" y="3464945"/>
            <a:ext cx="2791035" cy="51407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القرض 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7092C029-9347-7365-8345-47B677584A23}"/>
              </a:ext>
            </a:extLst>
          </p:cNvPr>
          <p:cNvSpPr/>
          <p:nvPr/>
        </p:nvSpPr>
        <p:spPr>
          <a:xfrm>
            <a:off x="1350547" y="3500890"/>
            <a:ext cx="2791035" cy="51407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بيع الرجل على بيع أخيه </a:t>
            </a:r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DDEC0977-08A7-6012-96AA-98F3557A70EA}"/>
              </a:ext>
            </a:extLst>
          </p:cNvPr>
          <p:cNvSpPr/>
          <p:nvPr/>
        </p:nvSpPr>
        <p:spPr>
          <a:xfrm>
            <a:off x="4351510" y="4135904"/>
            <a:ext cx="2791035" cy="51407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/>
                </a:solidFill>
              </a:rPr>
              <a:t>قصر الصلاة للمسافر </a:t>
            </a:r>
          </a:p>
        </p:txBody>
      </p:sp>
      <p:graphicFrame>
        <p:nvGraphicFramePr>
          <p:cNvPr id="35" name="جدول 35">
            <a:extLst>
              <a:ext uri="{FF2B5EF4-FFF2-40B4-BE49-F238E27FC236}">
                <a16:creationId xmlns:a16="http://schemas.microsoft.com/office/drawing/2014/main" id="{C32E6355-5DA6-78A4-825B-CD014F123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81272"/>
              </p:ext>
            </p:extLst>
          </p:nvPr>
        </p:nvGraphicFramePr>
        <p:xfrm>
          <a:off x="698842" y="4876319"/>
          <a:ext cx="10794315" cy="14827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2045">
                  <a:extLst>
                    <a:ext uri="{9D8B030D-6E8A-4147-A177-3AD203B41FA5}">
                      <a16:colId xmlns:a16="http://schemas.microsoft.com/office/drawing/2014/main" val="2612397113"/>
                    </a:ext>
                  </a:extLst>
                </a:gridCol>
                <a:gridCol w="1542045">
                  <a:extLst>
                    <a:ext uri="{9D8B030D-6E8A-4147-A177-3AD203B41FA5}">
                      <a16:colId xmlns:a16="http://schemas.microsoft.com/office/drawing/2014/main" val="1174056673"/>
                    </a:ext>
                  </a:extLst>
                </a:gridCol>
                <a:gridCol w="1542045">
                  <a:extLst>
                    <a:ext uri="{9D8B030D-6E8A-4147-A177-3AD203B41FA5}">
                      <a16:colId xmlns:a16="http://schemas.microsoft.com/office/drawing/2014/main" val="4177169556"/>
                    </a:ext>
                  </a:extLst>
                </a:gridCol>
                <a:gridCol w="1542045">
                  <a:extLst>
                    <a:ext uri="{9D8B030D-6E8A-4147-A177-3AD203B41FA5}">
                      <a16:colId xmlns:a16="http://schemas.microsoft.com/office/drawing/2014/main" val="3960085720"/>
                    </a:ext>
                  </a:extLst>
                </a:gridCol>
                <a:gridCol w="1542045">
                  <a:extLst>
                    <a:ext uri="{9D8B030D-6E8A-4147-A177-3AD203B41FA5}">
                      <a16:colId xmlns:a16="http://schemas.microsoft.com/office/drawing/2014/main" val="1937639565"/>
                    </a:ext>
                  </a:extLst>
                </a:gridCol>
                <a:gridCol w="1542045">
                  <a:extLst>
                    <a:ext uri="{9D8B030D-6E8A-4147-A177-3AD203B41FA5}">
                      <a16:colId xmlns:a16="http://schemas.microsoft.com/office/drawing/2014/main" val="3780147749"/>
                    </a:ext>
                  </a:extLst>
                </a:gridCol>
                <a:gridCol w="1542045">
                  <a:extLst>
                    <a:ext uri="{9D8B030D-6E8A-4147-A177-3AD203B41FA5}">
                      <a16:colId xmlns:a16="http://schemas.microsoft.com/office/drawing/2014/main" val="424046744"/>
                    </a:ext>
                  </a:extLst>
                </a:gridCol>
              </a:tblGrid>
              <a:tr h="938818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رفع الحرج عن المسلم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التوسط و الاعتدال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عبادة مالية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إباحة التعاون في المعاملات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شمولية الشريعة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تحريم مافيه أذى للمسلم الآخر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عبادة قلبية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560818"/>
                  </a:ext>
                </a:extLst>
              </a:tr>
              <a:tr h="543918"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697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688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07376555-F774-83D9-AFF1-5D4380C44184}"/>
              </a:ext>
            </a:extLst>
          </p:cNvPr>
          <p:cNvGraphicFramePr>
            <a:graphicFrameLocks noGrp="1"/>
          </p:cNvGraphicFramePr>
          <p:nvPr/>
        </p:nvGraphicFramePr>
        <p:xfrm>
          <a:off x="261545" y="2054103"/>
          <a:ext cx="11668909" cy="4059521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3182797">
                  <a:extLst>
                    <a:ext uri="{9D8B030D-6E8A-4147-A177-3AD203B41FA5}">
                      <a16:colId xmlns:a16="http://schemas.microsoft.com/office/drawing/2014/main" val="4091854341"/>
                    </a:ext>
                  </a:extLst>
                </a:gridCol>
                <a:gridCol w="3384922">
                  <a:extLst>
                    <a:ext uri="{9D8B030D-6E8A-4147-A177-3AD203B41FA5}">
                      <a16:colId xmlns:a16="http://schemas.microsoft.com/office/drawing/2014/main" val="2723010331"/>
                    </a:ext>
                  </a:extLst>
                </a:gridCol>
                <a:gridCol w="3631964">
                  <a:extLst>
                    <a:ext uri="{9D8B030D-6E8A-4147-A177-3AD203B41FA5}">
                      <a16:colId xmlns:a16="http://schemas.microsoft.com/office/drawing/2014/main" val="1265445759"/>
                    </a:ext>
                  </a:extLst>
                </a:gridCol>
                <a:gridCol w="1469226">
                  <a:extLst>
                    <a:ext uri="{9D8B030D-6E8A-4147-A177-3AD203B41FA5}">
                      <a16:colId xmlns:a16="http://schemas.microsoft.com/office/drawing/2014/main" val="3075559767"/>
                    </a:ext>
                  </a:extLst>
                </a:gridCol>
              </a:tblGrid>
              <a:tr h="1499201">
                <a:tc>
                  <a:txBody>
                    <a:bodyPr/>
                    <a:lstStyle/>
                    <a:p>
                      <a:pPr rtl="1"/>
                      <a:r>
                        <a:rPr lang="ar-SA" sz="1800" dirty="0">
                          <a:solidFill>
                            <a:srgbClr val="FF0000"/>
                          </a:solidFill>
                        </a:rPr>
                        <a:t>خصائص التشريع الإسلامي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>
                          <a:solidFill>
                            <a:srgbClr val="FF0000"/>
                          </a:solidFill>
                        </a:rPr>
                        <a:t>خصائص التشريع في العبادت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>
                          <a:solidFill>
                            <a:srgbClr val="FF0000"/>
                          </a:solidFill>
                        </a:rPr>
                        <a:t>خصائص التشريع في المعاملات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>
                          <a:solidFill>
                            <a:srgbClr val="FF0000"/>
                          </a:solidFill>
                        </a:rPr>
                        <a:t>ضوابط رفع الحرج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948950"/>
                  </a:ext>
                </a:extLst>
              </a:tr>
              <a:tr h="1499201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١-ربانية المصدر.</a:t>
                      </a:r>
                    </a:p>
                    <a:p>
                      <a:pPr rtl="1"/>
                      <a:r>
                        <a:rPr lang="ar-SA" sz="1800" b="1" dirty="0"/>
                        <a:t>٢-التمام و الكمال.</a:t>
                      </a:r>
                    </a:p>
                    <a:p>
                      <a:pPr rtl="1"/>
                      <a:r>
                        <a:rPr lang="ar-SA" sz="1800" b="1" dirty="0"/>
                        <a:t>٣-الشمول.</a:t>
                      </a:r>
                    </a:p>
                    <a:p>
                      <a:pPr rtl="1"/>
                      <a:r>
                        <a:rPr lang="ar-SA" sz="1800" b="1" dirty="0"/>
                        <a:t>٤-الثبات و الاستقرار.</a:t>
                      </a:r>
                    </a:p>
                    <a:p>
                      <a:pPr rtl="1"/>
                      <a:r>
                        <a:rPr lang="ar-SA" sz="1800" b="1" dirty="0"/>
                        <a:t>٥-صالحة لكل زمان و مكان.</a:t>
                      </a:r>
                    </a:p>
                    <a:p>
                      <a:pPr rtl="1"/>
                      <a:r>
                        <a:rPr lang="ar-SA" sz="1800" b="1" dirty="0"/>
                        <a:t>٦-موافقة للفطرة السليمة.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١-قائمة على الإخلاص لله.</a:t>
                      </a:r>
                    </a:p>
                    <a:p>
                      <a:pPr rtl="1"/>
                      <a:r>
                        <a:rPr lang="ar-SA" sz="1800" b="1" dirty="0"/>
                        <a:t>٢-التنوع في العبادات لدفع الملل.</a:t>
                      </a:r>
                    </a:p>
                    <a:p>
                      <a:pPr rtl="1"/>
                      <a:r>
                        <a:rPr lang="ar-SA" sz="1800" b="1" dirty="0"/>
                        <a:t>٣-محدودة بحدود الشرع.</a:t>
                      </a:r>
                    </a:p>
                    <a:p>
                      <a:pPr rtl="1"/>
                      <a:r>
                        <a:rPr lang="ar-SA" sz="1800" b="1" dirty="0"/>
                        <a:t>٤-الاعتدال و ترك الغلو.</a:t>
                      </a:r>
                    </a:p>
                    <a:p>
                      <a:pPr rtl="1"/>
                      <a:r>
                        <a:rPr lang="ar-SA" sz="1800" b="1" dirty="0"/>
                        <a:t>٥-لها ثمرات في الدنيا و الآخرة.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١-جزء من الدين الإسلامي.</a:t>
                      </a:r>
                    </a:p>
                    <a:p>
                      <a:pPr rtl="1"/>
                      <a:r>
                        <a:rPr lang="ar-SA" sz="1800" b="1" dirty="0"/>
                        <a:t>٢-إباحة كل مافيه مصلحة راجحة.</a:t>
                      </a:r>
                    </a:p>
                    <a:p>
                      <a:pPr rtl="1"/>
                      <a:r>
                        <a:rPr lang="ar-SA" sz="1800" b="1" dirty="0"/>
                        <a:t>٣-قائمة على العدل.</a:t>
                      </a:r>
                    </a:p>
                    <a:p>
                      <a:pPr rtl="1"/>
                      <a:r>
                        <a:rPr lang="ar-SA" sz="1800" b="1" dirty="0"/>
                        <a:t>٤-تحريم كل مافيه إثم.</a:t>
                      </a:r>
                    </a:p>
                    <a:p>
                      <a:pPr rtl="1"/>
                      <a:r>
                        <a:rPr lang="ar-SA" sz="1800" b="1" dirty="0"/>
                        <a:t>٥- يجب مراعاة الشروط والوفاء بها.</a:t>
                      </a: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/>
                        <a:t>شروط الحرج : </a:t>
                      </a:r>
                    </a:p>
                    <a:p>
                      <a:pPr rtl="1"/>
                      <a:endParaRPr lang="ar-SA" sz="1800" b="1" dirty="0"/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ar-SA" sz="1800" b="1" dirty="0"/>
                        <a:t>حاليا.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ar-SA" sz="1800" b="1" dirty="0"/>
                        <a:t>حقيقيا لسبب .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ar-SA" sz="1800" b="1" dirty="0"/>
                        <a:t>فيه مشقة.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ar-SA" sz="1800" b="1" dirty="0"/>
                        <a:t>لا يتعارض مع نص شرعي</a:t>
                      </a:r>
                      <a:r>
                        <a:rPr lang="ar-SA" sz="1800" dirty="0"/>
                        <a:t>.</a:t>
                      </a:r>
                    </a:p>
                  </a:txBody>
                  <a:tcP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197595"/>
                  </a:ext>
                </a:extLst>
              </a:tr>
            </a:tbl>
          </a:graphicData>
        </a:graphic>
      </p:graphicFrame>
      <p:pic>
        <p:nvPicPr>
          <p:cNvPr id="5" name="صورة 5">
            <a:extLst>
              <a:ext uri="{FF2B5EF4-FFF2-40B4-BE49-F238E27FC236}">
                <a16:creationId xmlns:a16="http://schemas.microsoft.com/office/drawing/2014/main" id="{0140927F-85F0-7001-6AA6-754D8DDFB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86" y="2521353"/>
            <a:ext cx="1124265" cy="907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FF9324E4-6D98-8603-AB6F-39EF4853C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92" y="2412569"/>
            <a:ext cx="1305962" cy="952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253A03EB-BC4E-0EBA-2954-FEF8F909C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49" y="2200666"/>
            <a:ext cx="952499" cy="1168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8">
            <a:extLst>
              <a:ext uri="{FF2B5EF4-FFF2-40B4-BE49-F238E27FC236}">
                <a16:creationId xmlns:a16="http://schemas.microsoft.com/office/drawing/2014/main" id="{C0A33106-3E6E-505B-DA29-275164065D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t="6059" r="13619" b="6536"/>
          <a:stretch/>
        </p:blipFill>
        <p:spPr>
          <a:xfrm>
            <a:off x="395659" y="2616710"/>
            <a:ext cx="745776" cy="716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354FCAC-B90D-A553-AC25-8D27E8737A4A}"/>
              </a:ext>
            </a:extLst>
          </p:cNvPr>
          <p:cNvSpPr txBox="1"/>
          <p:nvPr/>
        </p:nvSpPr>
        <p:spPr>
          <a:xfrm>
            <a:off x="2760103" y="744376"/>
            <a:ext cx="86633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ملخص وحدة خصائص التشريع الإسلامي-الصف الثالث متوسط </a:t>
            </a:r>
          </a:p>
        </p:txBody>
      </p:sp>
      <p:pic>
        <p:nvPicPr>
          <p:cNvPr id="10" name="صورة 10">
            <a:extLst>
              <a:ext uri="{FF2B5EF4-FFF2-40B4-BE49-F238E27FC236}">
                <a16:creationId xmlns:a16="http://schemas.microsoft.com/office/drawing/2014/main" id="{C994AEF6-9F60-7B74-E42E-2DD30E093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7" y="169532"/>
            <a:ext cx="1666844" cy="160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28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12">
            <a:extLst>
              <a:ext uri="{FF2B5EF4-FFF2-40B4-BE49-F238E27FC236}">
                <a16:creationId xmlns:a16="http://schemas.microsoft.com/office/drawing/2014/main" id="{EFFB69BB-3970-ADD1-AF31-43DD95CE3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3" y="877683"/>
            <a:ext cx="11228812" cy="5379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BBD0328-C209-0C7E-BA86-6629AB1E0AAB}"/>
              </a:ext>
            </a:extLst>
          </p:cNvPr>
          <p:cNvSpPr txBox="1"/>
          <p:nvPr/>
        </p:nvSpPr>
        <p:spPr>
          <a:xfrm>
            <a:off x="2791485" y="3044279"/>
            <a:ext cx="785890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ar-SA" sz="4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الحمد لله الذي بفضله تتم الصالحات </a:t>
            </a:r>
            <a:endParaRPr lang="ar-SA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10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98AAFAED-BA6A-7AD4-F40C-25A84DF55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051134"/>
              </p:ext>
            </p:extLst>
          </p:nvPr>
        </p:nvGraphicFramePr>
        <p:xfrm>
          <a:off x="2909228" y="241844"/>
          <a:ext cx="8809980" cy="1028155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325797625"/>
                    </a:ext>
                  </a:extLst>
                </a:gridCol>
                <a:gridCol w="937204">
                  <a:extLst>
                    <a:ext uri="{9D8B030D-6E8A-4147-A177-3AD203B41FA5}">
                      <a16:colId xmlns:a16="http://schemas.microsoft.com/office/drawing/2014/main" val="3313949602"/>
                    </a:ext>
                  </a:extLst>
                </a:gridCol>
                <a:gridCol w="1594268">
                  <a:extLst>
                    <a:ext uri="{9D8B030D-6E8A-4147-A177-3AD203B41FA5}">
                      <a16:colId xmlns:a16="http://schemas.microsoft.com/office/drawing/2014/main" val="1799217695"/>
                    </a:ext>
                  </a:extLst>
                </a:gridCol>
                <a:gridCol w="4606548">
                  <a:extLst>
                    <a:ext uri="{9D8B030D-6E8A-4147-A177-3AD203B41FA5}">
                      <a16:colId xmlns:a16="http://schemas.microsoft.com/office/drawing/2014/main" val="2139891429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الصف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نوع النشاط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موضوع الدرس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4983"/>
                  </a:ext>
                </a:extLst>
              </a:tr>
              <a:tr h="65099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الثالث متوسط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توحيد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الفهم القرآئي</a:t>
                      </a:r>
                    </a:p>
                    <a:p>
                      <a:pPr algn="ctr" rtl="1"/>
                      <a:r>
                        <a:rPr lang="ar-SA" b="1" dirty="0"/>
                        <a:t>إصدار حكم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الاستهزاء بالدين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2802"/>
                  </a:ext>
                </a:extLst>
              </a:tr>
            </a:tbl>
          </a:graphicData>
        </a:graphic>
      </p:graphicFrame>
      <p:pic>
        <p:nvPicPr>
          <p:cNvPr id="12" name="صورة 12">
            <a:extLst>
              <a:ext uri="{FF2B5EF4-FFF2-40B4-BE49-F238E27FC236}">
                <a16:creationId xmlns:a16="http://schemas.microsoft.com/office/drawing/2014/main" id="{CC4B4789-3190-B562-EED8-CCB821127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69" y="5654615"/>
            <a:ext cx="1028155" cy="1028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BD6A7EA0-4B83-09A5-DD2F-F60F2282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2042058" cy="1237423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22B22252-6DCA-1035-DCF6-EF1511F66865}"/>
              </a:ext>
            </a:extLst>
          </p:cNvPr>
          <p:cNvSpPr/>
          <p:nvPr/>
        </p:nvSpPr>
        <p:spPr>
          <a:xfrm>
            <a:off x="8619024" y="1703841"/>
            <a:ext cx="2831723" cy="14173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يحرم الاستهزاء بالدين ويشمل تحريم الاستهزاء ب:</a:t>
            </a:r>
          </a:p>
        </p:txBody>
      </p:sp>
      <p:pic>
        <p:nvPicPr>
          <p:cNvPr id="4" name="صورة 5">
            <a:extLst>
              <a:ext uri="{FF2B5EF4-FFF2-40B4-BE49-F238E27FC236}">
                <a16:creationId xmlns:a16="http://schemas.microsoft.com/office/drawing/2014/main" id="{EEB490DC-4F11-4538-40E2-81304AF53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22" y="3803403"/>
            <a:ext cx="1807926" cy="2337835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AB24B509-754D-371B-0412-6E544526DC75}"/>
              </a:ext>
            </a:extLst>
          </p:cNvPr>
          <p:cNvSpPr/>
          <p:nvPr/>
        </p:nvSpPr>
        <p:spPr>
          <a:xfrm>
            <a:off x="11009176" y="3803402"/>
            <a:ext cx="1028155" cy="10281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75DA3C15-13C9-E48A-8493-F5B046C003D4}"/>
              </a:ext>
            </a:extLst>
          </p:cNvPr>
          <p:cNvSpPr/>
          <p:nvPr/>
        </p:nvSpPr>
        <p:spPr>
          <a:xfrm>
            <a:off x="10264992" y="2931885"/>
            <a:ext cx="1028155" cy="10281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C44AD459-6E3D-2442-67FD-2A90719D7D80}"/>
              </a:ext>
            </a:extLst>
          </p:cNvPr>
          <p:cNvSpPr/>
          <p:nvPr/>
        </p:nvSpPr>
        <p:spPr>
          <a:xfrm>
            <a:off x="9006730" y="2954206"/>
            <a:ext cx="1028155" cy="10281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4D14898F-81CD-4DA8-0B02-94B9DD11D4F1}"/>
              </a:ext>
            </a:extLst>
          </p:cNvPr>
          <p:cNvSpPr/>
          <p:nvPr/>
        </p:nvSpPr>
        <p:spPr>
          <a:xfrm>
            <a:off x="8333567" y="3803402"/>
            <a:ext cx="1028155" cy="10281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4323F01B-8F2D-9AD4-53C4-3E67E1C7E82E}"/>
              </a:ext>
            </a:extLst>
          </p:cNvPr>
          <p:cNvSpPr/>
          <p:nvPr/>
        </p:nvSpPr>
        <p:spPr>
          <a:xfrm>
            <a:off x="4680138" y="1621555"/>
            <a:ext cx="2831723" cy="9151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-استنبطي حكما عقديا وجزاء المستهزئين  : </a:t>
            </a:r>
          </a:p>
        </p:txBody>
      </p:sp>
      <p:pic>
        <p:nvPicPr>
          <p:cNvPr id="17" name="صورة 17">
            <a:extLst>
              <a:ext uri="{FF2B5EF4-FFF2-40B4-BE49-F238E27FC236}">
                <a16:creationId xmlns:a16="http://schemas.microsoft.com/office/drawing/2014/main" id="{BA3F5FC5-EF59-32BB-C3E5-4C3C5B3E2B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8" b="34604"/>
          <a:stretch/>
        </p:blipFill>
        <p:spPr>
          <a:xfrm>
            <a:off x="4457670" y="2552598"/>
            <a:ext cx="3079876" cy="1476812"/>
          </a:xfrm>
          <a:prstGeom prst="rect">
            <a:avLst/>
          </a:prstGeom>
        </p:spPr>
      </p:pic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70F8BE2-77CE-9E84-DE43-B72920529BF7}"/>
              </a:ext>
            </a:extLst>
          </p:cNvPr>
          <p:cNvSpPr/>
          <p:nvPr/>
        </p:nvSpPr>
        <p:spPr>
          <a:xfrm>
            <a:off x="4580528" y="4241075"/>
            <a:ext cx="3079876" cy="1828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9">
            <a:extLst>
              <a:ext uri="{FF2B5EF4-FFF2-40B4-BE49-F238E27FC236}">
                <a16:creationId xmlns:a16="http://schemas.microsoft.com/office/drawing/2014/main" id="{4CDD0C15-6BC9-247F-0F35-3F4A61ADBE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28655" r="7773" b="34546"/>
          <a:stretch/>
        </p:blipFill>
        <p:spPr>
          <a:xfrm>
            <a:off x="5086420" y="4149505"/>
            <a:ext cx="1822375" cy="553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170C6F07-F31B-A786-6584-F84E05276E3D}"/>
              </a:ext>
            </a:extLst>
          </p:cNvPr>
          <p:cNvSpPr/>
          <p:nvPr/>
        </p:nvSpPr>
        <p:spPr>
          <a:xfrm>
            <a:off x="728049" y="1725688"/>
            <a:ext cx="2831723" cy="25153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-ماهو موقف المسلم تجاه ما ينشر في وسائل التواصل الاجتماعي ٠في عيد الأضحى-من السخرية بالأضحية؟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561E5F9-59BB-29C0-E82B-EB87B6C3578A}"/>
              </a:ext>
            </a:extLst>
          </p:cNvPr>
          <p:cNvSpPr/>
          <p:nvPr/>
        </p:nvSpPr>
        <p:spPr>
          <a:xfrm>
            <a:off x="653693" y="4487496"/>
            <a:ext cx="3079876" cy="1828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4">
            <a:extLst>
              <a:ext uri="{FF2B5EF4-FFF2-40B4-BE49-F238E27FC236}">
                <a16:creationId xmlns:a16="http://schemas.microsoft.com/office/drawing/2014/main" id="{332E8193-7B50-5CA9-D1FF-CF79CD26E4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1" y="3669574"/>
            <a:ext cx="1143001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672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98AAFAED-BA6A-7AD4-F40C-25A84DF55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59565"/>
              </p:ext>
            </p:extLst>
          </p:nvPr>
        </p:nvGraphicFramePr>
        <p:xfrm>
          <a:off x="2909228" y="241844"/>
          <a:ext cx="8809980" cy="1028155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325797625"/>
                    </a:ext>
                  </a:extLst>
                </a:gridCol>
                <a:gridCol w="937204">
                  <a:extLst>
                    <a:ext uri="{9D8B030D-6E8A-4147-A177-3AD203B41FA5}">
                      <a16:colId xmlns:a16="http://schemas.microsoft.com/office/drawing/2014/main" val="3313949602"/>
                    </a:ext>
                  </a:extLst>
                </a:gridCol>
                <a:gridCol w="1594268">
                  <a:extLst>
                    <a:ext uri="{9D8B030D-6E8A-4147-A177-3AD203B41FA5}">
                      <a16:colId xmlns:a16="http://schemas.microsoft.com/office/drawing/2014/main" val="1799217695"/>
                    </a:ext>
                  </a:extLst>
                </a:gridCol>
                <a:gridCol w="4606548">
                  <a:extLst>
                    <a:ext uri="{9D8B030D-6E8A-4147-A177-3AD203B41FA5}">
                      <a16:colId xmlns:a16="http://schemas.microsoft.com/office/drawing/2014/main" val="2139891429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الصف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نوع النشاط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موضوع الدرس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4983"/>
                  </a:ext>
                </a:extLst>
              </a:tr>
              <a:tr h="65099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الثالث متوسط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توحيد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الفهم القرآئي</a:t>
                      </a:r>
                    </a:p>
                    <a:p>
                      <a:pPr algn="ctr" rtl="1"/>
                      <a:r>
                        <a:rPr lang="ar-SA" b="1" dirty="0"/>
                        <a:t>التحليل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أسماء الله الحسنى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2802"/>
                  </a:ext>
                </a:extLst>
              </a:tr>
            </a:tbl>
          </a:graphicData>
        </a:graphic>
      </p:graphicFrame>
      <p:pic>
        <p:nvPicPr>
          <p:cNvPr id="13" name="صورة 13">
            <a:extLst>
              <a:ext uri="{FF2B5EF4-FFF2-40B4-BE49-F238E27FC236}">
                <a16:creationId xmlns:a16="http://schemas.microsoft.com/office/drawing/2014/main" id="{BD6A7EA0-4B83-09A5-DD2F-F60F2282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2042058" cy="1237423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AB24B509-754D-371B-0412-6E544526DC75}"/>
              </a:ext>
            </a:extLst>
          </p:cNvPr>
          <p:cNvSpPr/>
          <p:nvPr/>
        </p:nvSpPr>
        <p:spPr>
          <a:xfrm>
            <a:off x="10011352" y="3889506"/>
            <a:ext cx="1335558" cy="13355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75DA3C15-13C9-E48A-8493-F5B046C003D4}"/>
              </a:ext>
            </a:extLst>
          </p:cNvPr>
          <p:cNvSpPr/>
          <p:nvPr/>
        </p:nvSpPr>
        <p:spPr>
          <a:xfrm>
            <a:off x="7993716" y="4198950"/>
            <a:ext cx="1707856" cy="12451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C44AD459-6E3D-2442-67FD-2A90719D7D80}"/>
              </a:ext>
            </a:extLst>
          </p:cNvPr>
          <p:cNvSpPr/>
          <p:nvPr/>
        </p:nvSpPr>
        <p:spPr>
          <a:xfrm>
            <a:off x="6271126" y="3910637"/>
            <a:ext cx="1314427" cy="13144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170C6F07-F31B-A786-6584-F84E05276E3D}"/>
              </a:ext>
            </a:extLst>
          </p:cNvPr>
          <p:cNvSpPr/>
          <p:nvPr/>
        </p:nvSpPr>
        <p:spPr>
          <a:xfrm>
            <a:off x="5868612" y="1413882"/>
            <a:ext cx="5958064" cy="10281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- من النص الشرعي التالي : استنتجي خصائص أسماء الله و صفاته :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561E5F9-59BB-29C0-E82B-EB87B6C3578A}"/>
              </a:ext>
            </a:extLst>
          </p:cNvPr>
          <p:cNvSpPr/>
          <p:nvPr/>
        </p:nvSpPr>
        <p:spPr>
          <a:xfrm>
            <a:off x="238911" y="1616018"/>
            <a:ext cx="3725976" cy="10730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-ماهو الاعتقاد الواجب على المسلم في أسماء الله تعالى و صفاته:</a:t>
            </a: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(هناك عبارات مساعدة لصياغة الإجابة)</a:t>
            </a:r>
          </a:p>
        </p:txBody>
      </p:sp>
      <p:pic>
        <p:nvPicPr>
          <p:cNvPr id="3" name="صورة 6">
            <a:extLst>
              <a:ext uri="{FF2B5EF4-FFF2-40B4-BE49-F238E27FC236}">
                <a16:creationId xmlns:a16="http://schemas.microsoft.com/office/drawing/2014/main" id="{E100C2F4-D4A5-F160-EA0D-03459EFC3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90" y="2358723"/>
            <a:ext cx="3340508" cy="192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8">
            <a:extLst>
              <a:ext uri="{FF2B5EF4-FFF2-40B4-BE49-F238E27FC236}">
                <a16:creationId xmlns:a16="http://schemas.microsoft.com/office/drawing/2014/main" id="{85E91F84-B305-A3A6-CEBB-3195FB611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87" y="1499178"/>
            <a:ext cx="1189894" cy="1189894"/>
          </a:xfrm>
          <a:prstGeom prst="rect">
            <a:avLst/>
          </a:prstGeom>
        </p:spPr>
      </p:pic>
      <p:cxnSp>
        <p:nvCxnSpPr>
          <p:cNvPr id="9" name="موصل: على شكل مرفق 8">
            <a:extLst>
              <a:ext uri="{FF2B5EF4-FFF2-40B4-BE49-F238E27FC236}">
                <a16:creationId xmlns:a16="http://schemas.microsoft.com/office/drawing/2014/main" id="{73C54052-771E-5562-10C5-7D41FAF84DF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50795" y="2782266"/>
            <a:ext cx="1695003" cy="94616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موصل: على شكل مرفق 27">
            <a:extLst>
              <a:ext uri="{FF2B5EF4-FFF2-40B4-BE49-F238E27FC236}">
                <a16:creationId xmlns:a16="http://schemas.microsoft.com/office/drawing/2014/main" id="{B50573F7-DD1E-79B7-33E4-D2B4BF9A9EC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29947" y="5048235"/>
            <a:ext cx="1768338" cy="1014998"/>
          </a:xfrm>
          <a:prstGeom prst="bentConnector3">
            <a:avLst>
              <a:gd name="adj1" fmla="val 151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موصل: على شكل مرفق 34">
            <a:extLst>
              <a:ext uri="{FF2B5EF4-FFF2-40B4-BE49-F238E27FC236}">
                <a16:creationId xmlns:a16="http://schemas.microsoft.com/office/drawing/2014/main" id="{A5423B85-293B-6DF7-A436-4A0A368828D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77459" y="3880836"/>
            <a:ext cx="1768338" cy="1014998"/>
          </a:xfrm>
          <a:prstGeom prst="bentConnector3">
            <a:avLst>
              <a:gd name="adj1" fmla="val 471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68B6EF64-CB22-E1D8-39C8-1E99C4725F88}"/>
              </a:ext>
            </a:extLst>
          </p:cNvPr>
          <p:cNvSpPr/>
          <p:nvPr/>
        </p:nvSpPr>
        <p:spPr>
          <a:xfrm>
            <a:off x="802749" y="2927135"/>
            <a:ext cx="2200051" cy="6141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-(ليس كمثله شيء):</a:t>
            </a:r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948BA84A-D5CB-EEE7-842C-5A4FD71807F0}"/>
              </a:ext>
            </a:extLst>
          </p:cNvPr>
          <p:cNvSpPr/>
          <p:nvPr/>
        </p:nvSpPr>
        <p:spPr>
          <a:xfrm>
            <a:off x="1781154" y="4143795"/>
            <a:ext cx="1236667" cy="6141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-توقيفية: </a:t>
            </a:r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A2C2160E-F7C1-7E8D-AC27-25F9BAA751AB}"/>
              </a:ext>
            </a:extLst>
          </p:cNvPr>
          <p:cNvSpPr/>
          <p:nvPr/>
        </p:nvSpPr>
        <p:spPr>
          <a:xfrm>
            <a:off x="2177458" y="4989028"/>
            <a:ext cx="1588746" cy="9018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-(لبصير )- صفة (البصر ) </a:t>
            </a:r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2ECD653A-9587-FF3B-DB06-14554F21C259}"/>
              </a:ext>
            </a:extLst>
          </p:cNvPr>
          <p:cNvSpPr/>
          <p:nvPr/>
        </p:nvSpPr>
        <p:spPr>
          <a:xfrm>
            <a:off x="4357114" y="5555734"/>
            <a:ext cx="6744105" cy="8949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(الأسماء) –تدل على أن أسماء الله كثيرة وغير محصورة –دللي على ذلك من السنة؟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51" name="صورة 51">
            <a:extLst>
              <a:ext uri="{FF2B5EF4-FFF2-40B4-BE49-F238E27FC236}">
                <a16:creationId xmlns:a16="http://schemas.microsoft.com/office/drawing/2014/main" id="{7C263426-03DC-A3F3-0F13-B1C783519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19" y="5654615"/>
            <a:ext cx="1090781" cy="1090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222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98AAFAED-BA6A-7AD4-F40C-25A84DF55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340184"/>
              </p:ext>
            </p:extLst>
          </p:nvPr>
        </p:nvGraphicFramePr>
        <p:xfrm>
          <a:off x="2909228" y="241844"/>
          <a:ext cx="8809980" cy="1291562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325797625"/>
                    </a:ext>
                  </a:extLst>
                </a:gridCol>
                <a:gridCol w="937204">
                  <a:extLst>
                    <a:ext uri="{9D8B030D-6E8A-4147-A177-3AD203B41FA5}">
                      <a16:colId xmlns:a16="http://schemas.microsoft.com/office/drawing/2014/main" val="3313949602"/>
                    </a:ext>
                  </a:extLst>
                </a:gridCol>
                <a:gridCol w="1594268">
                  <a:extLst>
                    <a:ext uri="{9D8B030D-6E8A-4147-A177-3AD203B41FA5}">
                      <a16:colId xmlns:a16="http://schemas.microsoft.com/office/drawing/2014/main" val="1799217695"/>
                    </a:ext>
                  </a:extLst>
                </a:gridCol>
                <a:gridCol w="4606548">
                  <a:extLst>
                    <a:ext uri="{9D8B030D-6E8A-4147-A177-3AD203B41FA5}">
                      <a16:colId xmlns:a16="http://schemas.microsoft.com/office/drawing/2014/main" val="2139891429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الصف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نوع النشاط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موضوع الدرس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4983"/>
                  </a:ext>
                </a:extLst>
              </a:tr>
              <a:tr h="65099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الثالث متوسط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توحيد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الفهم القرآئي</a:t>
                      </a:r>
                    </a:p>
                    <a:p>
                      <a:pPr algn="ctr" rtl="1"/>
                      <a:r>
                        <a:rPr lang="ar-SA" b="1" dirty="0"/>
                        <a:t>التصنيف </a:t>
                      </a:r>
                    </a:p>
                    <a:p>
                      <a:pPr algn="ctr" rtl="1"/>
                      <a:r>
                        <a:rPr lang="ar-SA" b="1" dirty="0"/>
                        <a:t>مهارات تفكير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التسمي بأسماء الله تعالى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2802"/>
                  </a:ext>
                </a:extLst>
              </a:tr>
            </a:tbl>
          </a:graphicData>
        </a:graphic>
      </p:graphicFrame>
      <p:pic>
        <p:nvPicPr>
          <p:cNvPr id="13" name="صورة 13">
            <a:extLst>
              <a:ext uri="{FF2B5EF4-FFF2-40B4-BE49-F238E27FC236}">
                <a16:creationId xmlns:a16="http://schemas.microsoft.com/office/drawing/2014/main" id="{BD6A7EA0-4B83-09A5-DD2F-F60F2282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2042058" cy="1237423"/>
          </a:xfrm>
          <a:prstGeom prst="rect">
            <a:avLst/>
          </a:prstGeom>
        </p:spPr>
      </p:pic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561E5F9-59BB-29C0-E82B-EB87B6C3578A}"/>
              </a:ext>
            </a:extLst>
          </p:cNvPr>
          <p:cNvSpPr/>
          <p:nvPr/>
        </p:nvSpPr>
        <p:spPr>
          <a:xfrm>
            <a:off x="5721287" y="1801913"/>
            <a:ext cx="5215382" cy="12915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u="sng" dirty="0">
                <a:solidFill>
                  <a:schemeClr val="tx1"/>
                </a:solidFill>
              </a:rPr>
              <a:t>صنفي الأسماء و الصفات المذكورة أمامك –حسب الجدول :</a:t>
            </a:r>
          </a:p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ملك الأملاك- القدوس- رب الأسرة – الرازق – عزيز قومه –هذا رجل سميع – البارئ – هذا كريم – أحكم الحاكمين- رجل حليم </a:t>
            </a:r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85E91F84-B305-A3A6-CEBB-3195FB611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965" y="1730186"/>
            <a:ext cx="1152035" cy="1152035"/>
          </a:xfrm>
          <a:prstGeom prst="rect">
            <a:avLst/>
          </a:prstGeom>
        </p:spPr>
      </p:pic>
      <p:graphicFrame>
        <p:nvGraphicFramePr>
          <p:cNvPr id="2" name="جدول 3">
            <a:extLst>
              <a:ext uri="{FF2B5EF4-FFF2-40B4-BE49-F238E27FC236}">
                <a16:creationId xmlns:a16="http://schemas.microsoft.com/office/drawing/2014/main" id="{711714B6-35A5-AF4B-CB07-CA7802DC4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459234"/>
              </p:ext>
            </p:extLst>
          </p:nvPr>
        </p:nvGraphicFramePr>
        <p:xfrm>
          <a:off x="5933513" y="3250536"/>
          <a:ext cx="479093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287594">
                  <a:extLst>
                    <a:ext uri="{9D8B030D-6E8A-4147-A177-3AD203B41FA5}">
                      <a16:colId xmlns:a16="http://schemas.microsoft.com/office/drawing/2014/main" val="41333008"/>
                    </a:ext>
                  </a:extLst>
                </a:gridCol>
                <a:gridCol w="2503336">
                  <a:extLst>
                    <a:ext uri="{9D8B030D-6E8A-4147-A177-3AD203B41FA5}">
                      <a16:colId xmlns:a16="http://schemas.microsoft.com/office/drawing/2014/main" val="2990942500"/>
                    </a:ext>
                  </a:extLst>
                </a:gridCol>
              </a:tblGrid>
              <a:tr h="321685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أسماء يجوز التسمي بها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أسماء لا يجوز التسمي بها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15362"/>
                  </a:ext>
                </a:extLst>
              </a:tr>
              <a:tr h="1080254"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  <a:p>
                      <a:pPr rtl="1"/>
                      <a:endParaRPr lang="ar-SA" b="1" dirty="0"/>
                    </a:p>
                    <a:p>
                      <a:pPr rtl="1"/>
                      <a:endParaRPr lang="ar-SA" b="1" dirty="0"/>
                    </a:p>
                    <a:p>
                      <a:pPr rtl="1"/>
                      <a:endParaRPr lang="ar-SA" b="1" dirty="0"/>
                    </a:p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31958"/>
                  </a:ext>
                </a:extLst>
              </a:tr>
            </a:tbl>
          </a:graphicData>
        </a:graphic>
      </p:graphicFrame>
      <p:pic>
        <p:nvPicPr>
          <p:cNvPr id="4" name="صورة 10">
            <a:extLst>
              <a:ext uri="{FF2B5EF4-FFF2-40B4-BE49-F238E27FC236}">
                <a16:creationId xmlns:a16="http://schemas.microsoft.com/office/drawing/2014/main" id="{93F4BC80-2655-009D-E1DA-74E5E667D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82" y="3913523"/>
            <a:ext cx="1032506" cy="1032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3">
            <a:extLst>
              <a:ext uri="{FF2B5EF4-FFF2-40B4-BE49-F238E27FC236}">
                <a16:creationId xmlns:a16="http://schemas.microsoft.com/office/drawing/2014/main" id="{7AA6BC1F-7709-6EEE-5C16-0F8AA5722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867" y="4010714"/>
            <a:ext cx="1032507" cy="935315"/>
          </a:xfrm>
          <a:prstGeom prst="rect">
            <a:avLst/>
          </a:prstGeom>
        </p:spPr>
      </p:pic>
      <p:pic>
        <p:nvPicPr>
          <p:cNvPr id="15" name="صورة 8">
            <a:extLst>
              <a:ext uri="{FF2B5EF4-FFF2-40B4-BE49-F238E27FC236}">
                <a16:creationId xmlns:a16="http://schemas.microsoft.com/office/drawing/2014/main" id="{3EDBC6AA-3565-B055-F89D-FDD521AFB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798" y="5311039"/>
            <a:ext cx="1152035" cy="1152035"/>
          </a:xfrm>
          <a:prstGeom prst="rect">
            <a:avLst/>
          </a:prstGeom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B6CF1E8-C871-295A-7087-B02FE7F5EAA6}"/>
              </a:ext>
            </a:extLst>
          </p:cNvPr>
          <p:cNvSpPr/>
          <p:nvPr/>
        </p:nvSpPr>
        <p:spPr>
          <a:xfrm>
            <a:off x="6159918" y="5236398"/>
            <a:ext cx="4338119" cy="4698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بحسب التصنيف السابق –يتبين أن أسماء الله على نوعين هما :</a:t>
            </a:r>
          </a:p>
        </p:txBody>
      </p:sp>
      <p:graphicFrame>
        <p:nvGraphicFramePr>
          <p:cNvPr id="19" name="جدول 3">
            <a:extLst>
              <a:ext uri="{FF2B5EF4-FFF2-40B4-BE49-F238E27FC236}">
                <a16:creationId xmlns:a16="http://schemas.microsoft.com/office/drawing/2014/main" id="{A96E0243-216C-C71A-36DC-98D72CD2F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46978"/>
              </p:ext>
            </p:extLst>
          </p:nvPr>
        </p:nvGraphicFramePr>
        <p:xfrm>
          <a:off x="6082868" y="5842069"/>
          <a:ext cx="4790930" cy="7315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287594">
                  <a:extLst>
                    <a:ext uri="{9D8B030D-6E8A-4147-A177-3AD203B41FA5}">
                      <a16:colId xmlns:a16="http://schemas.microsoft.com/office/drawing/2014/main" val="41333008"/>
                    </a:ext>
                  </a:extLst>
                </a:gridCol>
                <a:gridCol w="2503336">
                  <a:extLst>
                    <a:ext uri="{9D8B030D-6E8A-4147-A177-3AD203B41FA5}">
                      <a16:colId xmlns:a16="http://schemas.microsoft.com/office/drawing/2014/main" val="2990942500"/>
                    </a:ext>
                  </a:extLst>
                </a:gridCol>
              </a:tblGrid>
              <a:tr h="308518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١-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٢-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15362"/>
                  </a:ext>
                </a:extLst>
              </a:tr>
              <a:tr h="325345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مثال: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مثال: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31958"/>
                  </a:ext>
                </a:extLst>
              </a:tr>
            </a:tbl>
          </a:graphicData>
        </a:graphic>
      </p:graphicFrame>
      <p:pic>
        <p:nvPicPr>
          <p:cNvPr id="20" name="صورة 21">
            <a:extLst>
              <a:ext uri="{FF2B5EF4-FFF2-40B4-BE49-F238E27FC236}">
                <a16:creationId xmlns:a16="http://schemas.microsoft.com/office/drawing/2014/main" id="{C19FB050-C043-7E72-4E15-4B2B34853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89" y="1983914"/>
            <a:ext cx="2330078" cy="1109561"/>
          </a:xfrm>
          <a:prstGeom prst="rect">
            <a:avLst/>
          </a:prstGeom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98ED04C-B5C0-3FF6-6525-A53599F47AE8}"/>
              </a:ext>
            </a:extLst>
          </p:cNvPr>
          <p:cNvSpPr/>
          <p:nvPr/>
        </p:nvSpPr>
        <p:spPr>
          <a:xfrm>
            <a:off x="1249898" y="3092358"/>
            <a:ext cx="2824369" cy="7601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مثلي لما يلي : 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0013E682-7C37-2C7B-ACDE-C25065725A66}"/>
              </a:ext>
            </a:extLst>
          </p:cNvPr>
          <p:cNvSpPr/>
          <p:nvPr/>
        </p:nvSpPr>
        <p:spPr>
          <a:xfrm>
            <a:off x="1976508" y="3957005"/>
            <a:ext cx="2824369" cy="760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أحب الأسماء إلى الله: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2130D788-4AFE-DA00-44EC-76AD04E360C5}"/>
              </a:ext>
            </a:extLst>
          </p:cNvPr>
          <p:cNvSpPr/>
          <p:nvPr/>
        </p:nvSpPr>
        <p:spPr>
          <a:xfrm>
            <a:off x="1976508" y="4856309"/>
            <a:ext cx="2824369" cy="760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أسماء معبدة لغير الله : 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042F8B85-D25D-B0C5-4DDC-73BE65B054F5}"/>
              </a:ext>
            </a:extLst>
          </p:cNvPr>
          <p:cNvSpPr/>
          <p:nvPr/>
        </p:nvSpPr>
        <p:spPr>
          <a:xfrm>
            <a:off x="1435525" y="5657739"/>
            <a:ext cx="3266818" cy="8792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صحابي كان اسمه معبد لغير الله :</a:t>
            </a:r>
          </a:p>
        </p:txBody>
      </p:sp>
    </p:spTree>
    <p:extLst>
      <p:ext uri="{BB962C8B-B14F-4D97-AF65-F5344CB8AC3E}">
        <p14:creationId xmlns:p14="http://schemas.microsoft.com/office/powerpoint/2010/main" val="193731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98AAFAED-BA6A-7AD4-F40C-25A84DF55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441512"/>
              </p:ext>
            </p:extLst>
          </p:nvPr>
        </p:nvGraphicFramePr>
        <p:xfrm>
          <a:off x="2946950" y="176362"/>
          <a:ext cx="8809980" cy="1028155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325797625"/>
                    </a:ext>
                  </a:extLst>
                </a:gridCol>
                <a:gridCol w="937204">
                  <a:extLst>
                    <a:ext uri="{9D8B030D-6E8A-4147-A177-3AD203B41FA5}">
                      <a16:colId xmlns:a16="http://schemas.microsoft.com/office/drawing/2014/main" val="3313949602"/>
                    </a:ext>
                  </a:extLst>
                </a:gridCol>
                <a:gridCol w="1594268">
                  <a:extLst>
                    <a:ext uri="{9D8B030D-6E8A-4147-A177-3AD203B41FA5}">
                      <a16:colId xmlns:a16="http://schemas.microsoft.com/office/drawing/2014/main" val="1799217695"/>
                    </a:ext>
                  </a:extLst>
                </a:gridCol>
                <a:gridCol w="4606548">
                  <a:extLst>
                    <a:ext uri="{9D8B030D-6E8A-4147-A177-3AD203B41FA5}">
                      <a16:colId xmlns:a16="http://schemas.microsoft.com/office/drawing/2014/main" val="2139891429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الصف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نوع النشاط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موضوع الدرس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4983"/>
                  </a:ext>
                </a:extLst>
              </a:tr>
              <a:tr h="65099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الثالث متوسط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توحيد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مقارنة</a:t>
                      </a:r>
                    </a:p>
                    <a:p>
                      <a:pPr algn="ctr" rtl="1"/>
                      <a:r>
                        <a:rPr lang="ar-SA" b="1" dirty="0"/>
                        <a:t>التصنيف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الظن بالله تعالى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2802"/>
                  </a:ext>
                </a:extLst>
              </a:tr>
            </a:tbl>
          </a:graphicData>
        </a:graphic>
      </p:graphicFrame>
      <p:pic>
        <p:nvPicPr>
          <p:cNvPr id="13" name="صورة 13">
            <a:extLst>
              <a:ext uri="{FF2B5EF4-FFF2-40B4-BE49-F238E27FC236}">
                <a16:creationId xmlns:a16="http://schemas.microsoft.com/office/drawing/2014/main" id="{BD6A7EA0-4B83-09A5-DD2F-F60F2282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2042058" cy="1237423"/>
          </a:xfrm>
          <a:prstGeom prst="rect">
            <a:avLst/>
          </a:prstGeom>
        </p:spPr>
      </p:pic>
      <p:graphicFrame>
        <p:nvGraphicFramePr>
          <p:cNvPr id="2" name="جدول 3">
            <a:extLst>
              <a:ext uri="{FF2B5EF4-FFF2-40B4-BE49-F238E27FC236}">
                <a16:creationId xmlns:a16="http://schemas.microsoft.com/office/drawing/2014/main" id="{711714B6-35A5-AF4B-CB07-CA7802DC4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623541"/>
              </p:ext>
            </p:extLst>
          </p:nvPr>
        </p:nvGraphicFramePr>
        <p:xfrm>
          <a:off x="915406" y="2112669"/>
          <a:ext cx="10750764" cy="350421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231920">
                  <a:extLst>
                    <a:ext uri="{9D8B030D-6E8A-4147-A177-3AD203B41FA5}">
                      <a16:colId xmlns:a16="http://schemas.microsoft.com/office/drawing/2014/main" val="41333008"/>
                    </a:ext>
                  </a:extLst>
                </a:gridCol>
                <a:gridCol w="1887815">
                  <a:extLst>
                    <a:ext uri="{9D8B030D-6E8A-4147-A177-3AD203B41FA5}">
                      <a16:colId xmlns:a16="http://schemas.microsoft.com/office/drawing/2014/main" val="2990942500"/>
                    </a:ext>
                  </a:extLst>
                </a:gridCol>
                <a:gridCol w="4631029">
                  <a:extLst>
                    <a:ext uri="{9D8B030D-6E8A-4147-A177-3AD203B41FA5}">
                      <a16:colId xmlns:a16="http://schemas.microsoft.com/office/drawing/2014/main" val="4220506445"/>
                    </a:ext>
                  </a:extLst>
                </a:gridCol>
              </a:tblGrid>
              <a:tr h="225954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حسن الظن بالله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أقارن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سوء الظن بالله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15362"/>
                  </a:ext>
                </a:extLst>
              </a:tr>
              <a:tr h="448351"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المعنى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331155"/>
                  </a:ext>
                </a:extLst>
              </a:tr>
              <a:tr h="448351"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الحكم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171200"/>
                  </a:ext>
                </a:extLst>
              </a:tr>
              <a:tr h="448351"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مثال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655042"/>
                  </a:ext>
                </a:extLst>
              </a:tr>
              <a:tr h="448351"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أسبابه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616487"/>
                  </a:ext>
                </a:extLst>
              </a:tr>
              <a:tr h="448351"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(الأحكام الشرعية)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869783"/>
                  </a:ext>
                </a:extLst>
              </a:tr>
              <a:tr h="448351"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الأحكام الكونية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453402"/>
                  </a:ext>
                </a:extLst>
              </a:tr>
              <a:tr h="448351"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الدعاء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000778"/>
                  </a:ext>
                </a:extLst>
              </a:tr>
            </a:tbl>
          </a:graphicData>
        </a:graphic>
      </p:graphicFrame>
      <p:pic>
        <p:nvPicPr>
          <p:cNvPr id="4" name="صورة 10">
            <a:extLst>
              <a:ext uri="{FF2B5EF4-FFF2-40B4-BE49-F238E27FC236}">
                <a16:creationId xmlns:a16="http://schemas.microsoft.com/office/drawing/2014/main" id="{93F4BC80-2655-009D-E1DA-74E5E667D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28" y="5627877"/>
            <a:ext cx="1081386" cy="1081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3">
            <a:extLst>
              <a:ext uri="{FF2B5EF4-FFF2-40B4-BE49-F238E27FC236}">
                <a16:creationId xmlns:a16="http://schemas.microsoft.com/office/drawing/2014/main" id="{7AA6BC1F-7709-6EEE-5C16-0F8AA5722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355" y="5543427"/>
            <a:ext cx="1299116" cy="1176828"/>
          </a:xfrm>
          <a:prstGeom prst="rect">
            <a:avLst/>
          </a:prstGeom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98ED04C-B5C0-3FF6-6525-A53599F47AE8}"/>
              </a:ext>
            </a:extLst>
          </p:cNvPr>
          <p:cNvSpPr/>
          <p:nvPr/>
        </p:nvSpPr>
        <p:spPr>
          <a:xfrm>
            <a:off x="6876220" y="1352082"/>
            <a:ext cx="4837920" cy="483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أقارن في الجدول التالي حسب المطلوب :</a:t>
            </a:r>
          </a:p>
        </p:txBody>
      </p:sp>
    </p:spTree>
    <p:extLst>
      <p:ext uri="{BB962C8B-B14F-4D97-AF65-F5344CB8AC3E}">
        <p14:creationId xmlns:p14="http://schemas.microsoft.com/office/powerpoint/2010/main" val="120822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98AAFAED-BA6A-7AD4-F40C-25A84DF55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40580"/>
              </p:ext>
            </p:extLst>
          </p:nvPr>
        </p:nvGraphicFramePr>
        <p:xfrm>
          <a:off x="2946950" y="176362"/>
          <a:ext cx="8809980" cy="1291562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325797625"/>
                    </a:ext>
                  </a:extLst>
                </a:gridCol>
                <a:gridCol w="937204">
                  <a:extLst>
                    <a:ext uri="{9D8B030D-6E8A-4147-A177-3AD203B41FA5}">
                      <a16:colId xmlns:a16="http://schemas.microsoft.com/office/drawing/2014/main" val="3313949602"/>
                    </a:ext>
                  </a:extLst>
                </a:gridCol>
                <a:gridCol w="1594268">
                  <a:extLst>
                    <a:ext uri="{9D8B030D-6E8A-4147-A177-3AD203B41FA5}">
                      <a16:colId xmlns:a16="http://schemas.microsoft.com/office/drawing/2014/main" val="1799217695"/>
                    </a:ext>
                  </a:extLst>
                </a:gridCol>
                <a:gridCol w="4606548">
                  <a:extLst>
                    <a:ext uri="{9D8B030D-6E8A-4147-A177-3AD203B41FA5}">
                      <a16:colId xmlns:a16="http://schemas.microsoft.com/office/drawing/2014/main" val="2139891429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الصف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نوع النشاط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موضوع الدرس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4983"/>
                  </a:ext>
                </a:extLst>
              </a:tr>
              <a:tr h="65099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الثالث متوسط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توحيد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مقارنة</a:t>
                      </a:r>
                    </a:p>
                    <a:p>
                      <a:pPr algn="ctr" rtl="1"/>
                      <a:r>
                        <a:rPr lang="ar-SA" b="1" dirty="0"/>
                        <a:t>التصنيف </a:t>
                      </a:r>
                    </a:p>
                    <a:p>
                      <a:pPr algn="ctr" rtl="1"/>
                      <a:r>
                        <a:rPr lang="ar-SA" b="1" dirty="0"/>
                        <a:t>حل المشكلات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الأمن من مكر الله و القنوط من رحمته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2802"/>
                  </a:ext>
                </a:extLst>
              </a:tr>
            </a:tbl>
          </a:graphicData>
        </a:graphic>
      </p:graphicFrame>
      <p:pic>
        <p:nvPicPr>
          <p:cNvPr id="13" name="صورة 13">
            <a:extLst>
              <a:ext uri="{FF2B5EF4-FFF2-40B4-BE49-F238E27FC236}">
                <a16:creationId xmlns:a16="http://schemas.microsoft.com/office/drawing/2014/main" id="{BD6A7EA0-4B83-09A5-DD2F-F60F2282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2042058" cy="1237423"/>
          </a:xfrm>
          <a:prstGeom prst="rect">
            <a:avLst/>
          </a:prstGeom>
        </p:spPr>
      </p:pic>
      <p:graphicFrame>
        <p:nvGraphicFramePr>
          <p:cNvPr id="2" name="جدول 3">
            <a:extLst>
              <a:ext uri="{FF2B5EF4-FFF2-40B4-BE49-F238E27FC236}">
                <a16:creationId xmlns:a16="http://schemas.microsoft.com/office/drawing/2014/main" id="{711714B6-35A5-AF4B-CB07-CA7802DC4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568866"/>
              </p:ext>
            </p:extLst>
          </p:nvPr>
        </p:nvGraphicFramePr>
        <p:xfrm>
          <a:off x="881503" y="2366342"/>
          <a:ext cx="10750764" cy="171081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231920">
                  <a:extLst>
                    <a:ext uri="{9D8B030D-6E8A-4147-A177-3AD203B41FA5}">
                      <a16:colId xmlns:a16="http://schemas.microsoft.com/office/drawing/2014/main" val="41333008"/>
                    </a:ext>
                  </a:extLst>
                </a:gridCol>
                <a:gridCol w="1887815">
                  <a:extLst>
                    <a:ext uri="{9D8B030D-6E8A-4147-A177-3AD203B41FA5}">
                      <a16:colId xmlns:a16="http://schemas.microsoft.com/office/drawing/2014/main" val="2990942500"/>
                    </a:ext>
                  </a:extLst>
                </a:gridCol>
                <a:gridCol w="4631029">
                  <a:extLst>
                    <a:ext uri="{9D8B030D-6E8A-4147-A177-3AD203B41FA5}">
                      <a16:colId xmlns:a16="http://schemas.microsoft.com/office/drawing/2014/main" val="4220506445"/>
                    </a:ext>
                  </a:extLst>
                </a:gridCol>
              </a:tblGrid>
              <a:tr h="225954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الأمن من مكر الله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أقارن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اليأس و القنوط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15362"/>
                  </a:ext>
                </a:extLst>
              </a:tr>
              <a:tr h="448351"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المعنى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331155"/>
                  </a:ext>
                </a:extLst>
              </a:tr>
              <a:tr h="448351"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الحكم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171200"/>
                  </a:ext>
                </a:extLst>
              </a:tr>
              <a:tr h="448351"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الدليل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655042"/>
                  </a:ext>
                </a:extLst>
              </a:tr>
            </a:tbl>
          </a:graphicData>
        </a:graphic>
      </p:graphicFrame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98ED04C-B5C0-3FF6-6525-A53599F47AE8}"/>
              </a:ext>
            </a:extLst>
          </p:cNvPr>
          <p:cNvSpPr/>
          <p:nvPr/>
        </p:nvSpPr>
        <p:spPr>
          <a:xfrm>
            <a:off x="6789493" y="1617056"/>
            <a:ext cx="4837920" cy="4837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أقارن في الجدول التالي حسب المطلوب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9C5B37E-101D-A312-F987-30115C98FA52}"/>
              </a:ext>
            </a:extLst>
          </p:cNvPr>
          <p:cNvSpPr/>
          <p:nvPr/>
        </p:nvSpPr>
        <p:spPr>
          <a:xfrm>
            <a:off x="7327446" y="4859232"/>
            <a:ext cx="4299967" cy="15051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كيف ينجو المسلم من (الأمن من مكر الله )؟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E82730F1-5229-D5E8-350F-8DD9B240E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t="21536" r="19292" b="11367"/>
          <a:stretch/>
        </p:blipFill>
        <p:spPr>
          <a:xfrm>
            <a:off x="10326050" y="4313700"/>
            <a:ext cx="1253115" cy="813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10869590-00F4-CD89-64F1-758F1989C8C5}"/>
              </a:ext>
            </a:extLst>
          </p:cNvPr>
          <p:cNvSpPr/>
          <p:nvPr/>
        </p:nvSpPr>
        <p:spPr>
          <a:xfrm>
            <a:off x="881503" y="4859232"/>
            <a:ext cx="4299967" cy="15051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ctr">
              <a:buFontTx/>
              <a:buChar char="-"/>
            </a:pPr>
            <a:r>
              <a:rPr lang="ar-SA" b="1" dirty="0">
                <a:solidFill>
                  <a:schemeClr val="tx1"/>
                </a:solidFill>
              </a:rPr>
              <a:t>كيف ينجو المسلم من (اليأس و القنوط)؟</a:t>
            </a: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14" name="صورة 14">
            <a:extLst>
              <a:ext uri="{FF2B5EF4-FFF2-40B4-BE49-F238E27FC236}">
                <a16:creationId xmlns:a16="http://schemas.microsoft.com/office/drawing/2014/main" id="{6CFB8B10-1507-24E7-82AB-B7FBB5DE0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86" y="4850369"/>
            <a:ext cx="1424145" cy="1424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7">
            <a:extLst>
              <a:ext uri="{FF2B5EF4-FFF2-40B4-BE49-F238E27FC236}">
                <a16:creationId xmlns:a16="http://schemas.microsoft.com/office/drawing/2014/main" id="{F74CCEA5-92EA-FFC6-F1B2-2CFCB95D1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t="21536" r="19292" b="11367"/>
          <a:stretch/>
        </p:blipFill>
        <p:spPr>
          <a:xfrm>
            <a:off x="881503" y="4192382"/>
            <a:ext cx="1237736" cy="826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42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386513F-3A6B-7CB6-A8AF-44EF72D89EB2}"/>
              </a:ext>
            </a:extLst>
          </p:cNvPr>
          <p:cNvSpPr/>
          <p:nvPr/>
        </p:nvSpPr>
        <p:spPr>
          <a:xfrm>
            <a:off x="3853255" y="1436694"/>
            <a:ext cx="7903675" cy="65271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-صنفي الأمثلة التالية حسب النوع المناسب –ثم أصدري حكما؟ ومثلي بمثال آخر؟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014207-9738-E178-96CC-A41A57244E3C}"/>
              </a:ext>
            </a:extLst>
          </p:cNvPr>
          <p:cNvSpPr txBox="1"/>
          <p:nvPr/>
        </p:nvSpPr>
        <p:spPr>
          <a:xfrm>
            <a:off x="754456" y="2075029"/>
            <a:ext cx="111166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/>
              <a:t>( طاعة رفقاء السود في شرب الخمر – (و أطيعوا الله و أطيعوا الرسول )- (أليس يحرمون ما أحل الله فتحرمونه ؟) – (وبالوالدين إحسانا )- الطاعة في إسقاط واجب  شرعي – طاعة الزوجة لزوجها- صوم رمضان – طاعة ولي الأمر )</a:t>
            </a:r>
          </a:p>
        </p:txBody>
      </p:sp>
      <p:graphicFrame>
        <p:nvGraphicFramePr>
          <p:cNvPr id="10" name="جدول 10">
            <a:extLst>
              <a:ext uri="{FF2B5EF4-FFF2-40B4-BE49-F238E27FC236}">
                <a16:creationId xmlns:a16="http://schemas.microsoft.com/office/drawing/2014/main" id="{300EE1D6-F158-E63B-FD38-4B1D54AE9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083357"/>
              </p:ext>
            </p:extLst>
          </p:nvPr>
        </p:nvGraphicFramePr>
        <p:xfrm>
          <a:off x="540693" y="3054781"/>
          <a:ext cx="11330412" cy="30175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32603">
                  <a:extLst>
                    <a:ext uri="{9D8B030D-6E8A-4147-A177-3AD203B41FA5}">
                      <a16:colId xmlns:a16="http://schemas.microsoft.com/office/drawing/2014/main" val="2182010543"/>
                    </a:ext>
                  </a:extLst>
                </a:gridCol>
                <a:gridCol w="2832603">
                  <a:extLst>
                    <a:ext uri="{9D8B030D-6E8A-4147-A177-3AD203B41FA5}">
                      <a16:colId xmlns:a16="http://schemas.microsoft.com/office/drawing/2014/main" val="2044175554"/>
                    </a:ext>
                  </a:extLst>
                </a:gridCol>
                <a:gridCol w="2832603">
                  <a:extLst>
                    <a:ext uri="{9D8B030D-6E8A-4147-A177-3AD203B41FA5}">
                      <a16:colId xmlns:a16="http://schemas.microsoft.com/office/drawing/2014/main" val="4113519924"/>
                    </a:ext>
                  </a:extLst>
                </a:gridCol>
                <a:gridCol w="2832603">
                  <a:extLst>
                    <a:ext uri="{9D8B030D-6E8A-4147-A177-3AD203B41FA5}">
                      <a16:colId xmlns:a16="http://schemas.microsoft.com/office/drawing/2014/main" val="120954419"/>
                    </a:ext>
                  </a:extLst>
                </a:gridCol>
              </a:tblGrid>
              <a:tr h="310756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الطاعة المطلقة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الطاعة المقيدة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الطاعة المحرمة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الطاعة الشركية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689551"/>
                  </a:ext>
                </a:extLst>
              </a:tr>
              <a:tr h="1266928"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  <a:p>
                      <a:pPr rtl="1"/>
                      <a:endParaRPr lang="ar-SA" sz="2000" b="1" dirty="0"/>
                    </a:p>
                    <a:p>
                      <a:pPr rtl="1"/>
                      <a:endParaRPr lang="ar-SA" sz="2000" b="1" dirty="0"/>
                    </a:p>
                    <a:p>
                      <a:pPr rtl="1"/>
                      <a:endParaRPr lang="ar-SA" sz="2000" b="1" dirty="0"/>
                    </a:p>
                    <a:p>
                      <a:pPr rtl="1"/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064927"/>
                  </a:ext>
                </a:extLst>
              </a:tr>
              <a:tr h="788842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 </a:t>
                      </a:r>
                    </a:p>
                    <a:p>
                      <a:pPr rtl="1"/>
                      <a:endParaRPr lang="ar-SA" sz="2000" b="1" dirty="0"/>
                    </a:p>
                    <a:p>
                      <a:pPr rtl="1"/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755642"/>
                  </a:ext>
                </a:extLst>
              </a:tr>
            </a:tbl>
          </a:graphicData>
        </a:graphic>
      </p:graphicFrame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06AB06-5C36-A5D3-AB08-CF3729D9B580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graphicFrame>
        <p:nvGraphicFramePr>
          <p:cNvPr id="13" name="جدول 5">
            <a:extLst>
              <a:ext uri="{FF2B5EF4-FFF2-40B4-BE49-F238E27FC236}">
                <a16:creationId xmlns:a16="http://schemas.microsoft.com/office/drawing/2014/main" id="{E215DE5B-810A-8F0B-88D3-9C9D81C3E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921540"/>
              </p:ext>
            </p:extLst>
          </p:nvPr>
        </p:nvGraphicFramePr>
        <p:xfrm>
          <a:off x="3175503" y="291555"/>
          <a:ext cx="8809980" cy="1028155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325797625"/>
                    </a:ext>
                  </a:extLst>
                </a:gridCol>
                <a:gridCol w="937204">
                  <a:extLst>
                    <a:ext uri="{9D8B030D-6E8A-4147-A177-3AD203B41FA5}">
                      <a16:colId xmlns:a16="http://schemas.microsoft.com/office/drawing/2014/main" val="3313949602"/>
                    </a:ext>
                  </a:extLst>
                </a:gridCol>
                <a:gridCol w="1594268">
                  <a:extLst>
                    <a:ext uri="{9D8B030D-6E8A-4147-A177-3AD203B41FA5}">
                      <a16:colId xmlns:a16="http://schemas.microsoft.com/office/drawing/2014/main" val="1799217695"/>
                    </a:ext>
                  </a:extLst>
                </a:gridCol>
                <a:gridCol w="4606548">
                  <a:extLst>
                    <a:ext uri="{9D8B030D-6E8A-4147-A177-3AD203B41FA5}">
                      <a16:colId xmlns:a16="http://schemas.microsoft.com/office/drawing/2014/main" val="2139891429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الصف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نوع النشاط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موضوع الدرس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4983"/>
                  </a:ext>
                </a:extLst>
              </a:tr>
              <a:tr h="65099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الثالث متوسط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توحيد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مقارنة</a:t>
                      </a:r>
                    </a:p>
                    <a:p>
                      <a:pPr algn="ctr" rtl="1"/>
                      <a:r>
                        <a:rPr lang="ar-SA" b="1" dirty="0"/>
                        <a:t>التصنيف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الطاعة المشروعة والطاعة الممنوعة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2802"/>
                  </a:ext>
                </a:extLst>
              </a:tr>
            </a:tbl>
          </a:graphicData>
        </a:graphic>
      </p:graphicFrame>
      <p:pic>
        <p:nvPicPr>
          <p:cNvPr id="15" name="صورة 13">
            <a:extLst>
              <a:ext uri="{FF2B5EF4-FFF2-40B4-BE49-F238E27FC236}">
                <a16:creationId xmlns:a16="http://schemas.microsoft.com/office/drawing/2014/main" id="{0BCC30AC-A2A3-78B4-BCA6-CA1BDF40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241844"/>
            <a:ext cx="2042058" cy="12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1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A4B668BF-18C0-A01C-AB6B-05C6736054CC}"/>
              </a:ext>
            </a:extLst>
          </p:cNvPr>
          <p:cNvSpPr/>
          <p:nvPr/>
        </p:nvSpPr>
        <p:spPr>
          <a:xfrm>
            <a:off x="10035263" y="339506"/>
            <a:ext cx="1828800" cy="76702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استراتيجية التصنيف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386513F-3A6B-7CB6-A8AF-44EF72D89EB2}"/>
              </a:ext>
            </a:extLst>
          </p:cNvPr>
          <p:cNvSpPr/>
          <p:nvPr/>
        </p:nvSpPr>
        <p:spPr>
          <a:xfrm>
            <a:off x="641287" y="339506"/>
            <a:ext cx="9287849" cy="76702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-صنفي الأمثلة التالية حسب النوع المناسب –ثم أصدري حكما؟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014207-9738-E178-96CC-A41A57244E3C}"/>
              </a:ext>
            </a:extLst>
          </p:cNvPr>
          <p:cNvSpPr txBox="1"/>
          <p:nvPr/>
        </p:nvSpPr>
        <p:spPr>
          <a:xfrm>
            <a:off x="641287" y="1260946"/>
            <a:ext cx="111166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( طاعة رفقاء السود في شرب الخمر – (و أطيعوا الله و أطيعوا الرسول )- (أليس يحرمون ما أحل الله فتحرمونه ؟) – (وبالوالدين إحسانا )- الطاعة في إسقاط واجب  شرعي – طاعة الزوجة لزوجها- صوم رمضان – طاعة ولي الأمر )</a:t>
            </a:r>
          </a:p>
        </p:txBody>
      </p:sp>
      <p:graphicFrame>
        <p:nvGraphicFramePr>
          <p:cNvPr id="10" name="جدول 10">
            <a:extLst>
              <a:ext uri="{FF2B5EF4-FFF2-40B4-BE49-F238E27FC236}">
                <a16:creationId xmlns:a16="http://schemas.microsoft.com/office/drawing/2014/main" id="{300EE1D6-F158-E63B-FD38-4B1D54AE9BC5}"/>
              </a:ext>
            </a:extLst>
          </p:cNvPr>
          <p:cNvGraphicFramePr>
            <a:graphicFrameLocks noGrp="1"/>
          </p:cNvGraphicFramePr>
          <p:nvPr/>
        </p:nvGraphicFramePr>
        <p:xfrm>
          <a:off x="427523" y="2995606"/>
          <a:ext cx="11330412" cy="3570625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2832603">
                  <a:extLst>
                    <a:ext uri="{9D8B030D-6E8A-4147-A177-3AD203B41FA5}">
                      <a16:colId xmlns:a16="http://schemas.microsoft.com/office/drawing/2014/main" val="2182010543"/>
                    </a:ext>
                  </a:extLst>
                </a:gridCol>
                <a:gridCol w="2832603">
                  <a:extLst>
                    <a:ext uri="{9D8B030D-6E8A-4147-A177-3AD203B41FA5}">
                      <a16:colId xmlns:a16="http://schemas.microsoft.com/office/drawing/2014/main" val="2044175554"/>
                    </a:ext>
                  </a:extLst>
                </a:gridCol>
                <a:gridCol w="2832603">
                  <a:extLst>
                    <a:ext uri="{9D8B030D-6E8A-4147-A177-3AD203B41FA5}">
                      <a16:colId xmlns:a16="http://schemas.microsoft.com/office/drawing/2014/main" val="4113519924"/>
                    </a:ext>
                  </a:extLst>
                </a:gridCol>
                <a:gridCol w="2832603">
                  <a:extLst>
                    <a:ext uri="{9D8B030D-6E8A-4147-A177-3AD203B41FA5}">
                      <a16:colId xmlns:a16="http://schemas.microsoft.com/office/drawing/2014/main" val="120954419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الطاعة المطلقة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الطاعة المقيدة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الطاعة المحرمة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الطاعة الشركية 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689551"/>
                  </a:ext>
                </a:extLst>
              </a:tr>
              <a:tr h="461665"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  <a:p>
                      <a:pPr rtl="1"/>
                      <a:endParaRPr lang="ar-SA" sz="2400" b="1" dirty="0"/>
                    </a:p>
                    <a:p>
                      <a:pPr rtl="1"/>
                      <a:endParaRPr lang="ar-SA" sz="2400" b="1" dirty="0"/>
                    </a:p>
                    <a:p>
                      <a:pPr rtl="1"/>
                      <a:endParaRPr lang="ar-SA" sz="2400" b="1" dirty="0"/>
                    </a:p>
                    <a:p>
                      <a:pPr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064927"/>
                  </a:ext>
                </a:extLst>
              </a:tr>
              <a:tr h="461665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 </a:t>
                      </a:r>
                    </a:p>
                    <a:p>
                      <a:pPr rtl="1"/>
                      <a:endParaRPr lang="ar-SA" sz="2400" b="1" dirty="0"/>
                    </a:p>
                    <a:p>
                      <a:pPr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755642"/>
                  </a:ext>
                </a:extLst>
              </a:tr>
            </a:tbl>
          </a:graphicData>
        </a:graphic>
      </p:graphicFrame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06AB06-5C36-A5D3-AB08-CF3729D9B580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CA3CD0D-ECAB-0834-24BE-5A3536336EAE}"/>
              </a:ext>
            </a:extLst>
          </p:cNvPr>
          <p:cNvSpPr/>
          <p:nvPr/>
        </p:nvSpPr>
        <p:spPr>
          <a:xfrm>
            <a:off x="9128911" y="3502991"/>
            <a:ext cx="2527426" cy="1828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١-(و أطيعوا الله و أطيعوا الرسول).</a:t>
            </a:r>
          </a:p>
          <a:p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٢-صوم رمضان 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2065490-A0EE-A5C0-989C-7533C117D523}"/>
              </a:ext>
            </a:extLst>
          </p:cNvPr>
          <p:cNvSpPr/>
          <p:nvPr/>
        </p:nvSpPr>
        <p:spPr>
          <a:xfrm>
            <a:off x="6199611" y="3502991"/>
            <a:ext cx="2527426" cy="1828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١-(وبالوالدين إحسانا).</a:t>
            </a:r>
          </a:p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٢-طاعة الزوجة لزوجها.</a:t>
            </a:r>
          </a:p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٣-طاعة ولي الأمر .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65300C1-91CB-F6B6-F00C-B496E9292A1D}"/>
              </a:ext>
            </a:extLst>
          </p:cNvPr>
          <p:cNvSpPr/>
          <p:nvPr/>
        </p:nvSpPr>
        <p:spPr>
          <a:xfrm>
            <a:off x="3464964" y="3502991"/>
            <a:ext cx="2527426" cy="1828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١-طاعة رفقاء السوء في شرب الخمر.</a:t>
            </a:r>
          </a:p>
          <a:p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ar-SA" sz="2400" b="1" dirty="0">
                <a:solidFill>
                  <a:srgbClr val="FF0000"/>
                </a:solidFill>
              </a:rPr>
              <a:t>مثلي بمثال آخر؟</a:t>
            </a:r>
          </a:p>
          <a:p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FD30476-2F18-2EB4-19FF-96683FF7478A}"/>
              </a:ext>
            </a:extLst>
          </p:cNvPr>
          <p:cNvSpPr/>
          <p:nvPr/>
        </p:nvSpPr>
        <p:spPr>
          <a:xfrm>
            <a:off x="641287" y="3472757"/>
            <a:ext cx="2527426" cy="1828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١-(أليس يحرمون ما أحل الله فتحرمونه؟)</a:t>
            </a:r>
          </a:p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٢-الطاعة في إسقاط حق واجب . </a:t>
            </a:r>
            <a:r>
              <a:rPr lang="ar-SA" sz="2400" b="1" dirty="0">
                <a:solidFill>
                  <a:srgbClr val="FF0000"/>
                </a:solidFill>
              </a:rPr>
              <a:t>(مثلي )؟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rgbClr val="FF0000"/>
              </a:solidFill>
            </a:endParaRPr>
          </a:p>
          <a:p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91B24CC-E062-E66B-000A-E91952C08EFE}"/>
              </a:ext>
            </a:extLst>
          </p:cNvPr>
          <p:cNvSpPr/>
          <p:nvPr/>
        </p:nvSpPr>
        <p:spPr>
          <a:xfrm>
            <a:off x="9478224" y="5565496"/>
            <a:ext cx="1828800" cy="76702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واجبة 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90D3864-BB5A-C08E-A501-952E813B563F}"/>
              </a:ext>
            </a:extLst>
          </p:cNvPr>
          <p:cNvSpPr/>
          <p:nvPr/>
        </p:nvSpPr>
        <p:spPr>
          <a:xfrm>
            <a:off x="6199611" y="5469214"/>
            <a:ext cx="2642104" cy="104928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واجبة بشرط أن لا تكون طاعة في معصية . 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B32395A-47CB-DE3A-DF82-9713C4136CFC}"/>
              </a:ext>
            </a:extLst>
          </p:cNvPr>
          <p:cNvSpPr/>
          <p:nvPr/>
        </p:nvSpPr>
        <p:spPr>
          <a:xfrm>
            <a:off x="3814277" y="5565495"/>
            <a:ext cx="1828800" cy="76702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محرمة 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A7EA600-6839-3F07-9608-13CCC19FEC38}"/>
              </a:ext>
            </a:extLst>
          </p:cNvPr>
          <p:cNvSpPr/>
          <p:nvPr/>
        </p:nvSpPr>
        <p:spPr>
          <a:xfrm>
            <a:off x="800728" y="5469214"/>
            <a:ext cx="2208544" cy="9263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شرك أكبروتسمي شرك الطاعة.</a:t>
            </a:r>
          </a:p>
        </p:txBody>
      </p:sp>
      <p:pic>
        <p:nvPicPr>
          <p:cNvPr id="22" name="صورة 22">
            <a:extLst>
              <a:ext uri="{FF2B5EF4-FFF2-40B4-BE49-F238E27FC236}">
                <a16:creationId xmlns:a16="http://schemas.microsoft.com/office/drawing/2014/main" id="{A70DE65E-BC46-7F53-0CAC-BAB50A7A3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94" y="2015580"/>
            <a:ext cx="1503378" cy="91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738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17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28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نسق Office</vt:lpstr>
      <vt:lpstr>ملف أوراق العمل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ملف أوراق العمل </dc:title>
  <dc:creator>sharifah12356@outlook.sa</dc:creator>
  <cp:lastModifiedBy>sharifah12356@outlook.sa</cp:lastModifiedBy>
  <cp:revision>8</cp:revision>
  <dcterms:created xsi:type="dcterms:W3CDTF">2023-02-11T07:17:45Z</dcterms:created>
  <dcterms:modified xsi:type="dcterms:W3CDTF">2023-04-01T21:03:13Z</dcterms:modified>
</cp:coreProperties>
</file>