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68" r:id="rId3"/>
    <p:sldId id="257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76" r:id="rId23"/>
    <p:sldId id="265" r:id="rId24"/>
    <p:sldId id="289" r:id="rId25"/>
    <p:sldId id="299" r:id="rId26"/>
    <p:sldId id="297" r:id="rId27"/>
    <p:sldId id="290" r:id="rId28"/>
    <p:sldId id="259" r:id="rId29"/>
    <p:sldId id="261" r:id="rId30"/>
    <p:sldId id="291" r:id="rId31"/>
    <p:sldId id="264" r:id="rId32"/>
    <p:sldId id="292" r:id="rId33"/>
    <p:sldId id="293" r:id="rId34"/>
    <p:sldId id="294" r:id="rId35"/>
    <p:sldId id="295" r:id="rId36"/>
    <p:sldId id="296" r:id="rId37"/>
    <p:sldId id="288" r:id="rId38"/>
    <p:sldId id="300" r:id="rId39"/>
    <p:sldId id="301" r:id="rId40"/>
    <p:sldId id="298" r:id="rId4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نمط متوسط 4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F782DF-B80B-3679-05E9-391C252B92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4CFB071-BA47-E07B-A4D4-304119FA2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69B435E-C3A5-0EEF-D4D0-0F710131B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B7B8-9C9B-B84C-AFB2-51E6E4EA3165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F57E92-2AC0-1014-17E8-DA3DBF961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DFBFCF0-5702-70EE-A2CF-9A23515B7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255D-FCAC-AF48-B557-18AB38C720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35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77F278-DDAD-BB59-4789-38A83D898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7DE21E2-2BD5-01ED-7F9E-BE38309CB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792060-14CD-91AB-5606-9096400EF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B7B8-9C9B-B84C-AFB2-51E6E4EA3165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7D835AF-C56E-76C7-87F6-980A918AE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8F433C-A84E-3386-C0A2-93E98B4B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255D-FCAC-AF48-B557-18AB38C720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4808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991315B-C6A4-0CD4-D2A9-492DE19CB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C21C8E3-A2D4-02CE-EEB6-232BA8A22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DDE90B-5B24-B9F6-64B1-7C0F8DF17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B7B8-9C9B-B84C-AFB2-51E6E4EA3165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1DBDE8-DB30-D661-1523-9608A93A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409F52D-DD5E-8C57-91B4-66B25B856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255D-FCAC-AF48-B557-18AB38C720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8050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CFCB95-B9A8-3589-E1EA-9E6EB614C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EDC645F-5906-10E1-5EBD-0A82C30A4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FC42B2-0A8D-65F3-B783-BF0005B72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B7B8-9C9B-B84C-AFB2-51E6E4EA3165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04E251-3CBC-0C12-76BE-8C3D5EED2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4E6DB34-1256-85CA-D3A9-1FDDFF6B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255D-FCAC-AF48-B557-18AB38C720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11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3DB86B-0364-7DE9-89B2-397371AC2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67F250D-77C8-BA7A-BDAD-D9D838A12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F42F66-9334-6DB9-D0DD-C8DD8110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B7B8-9C9B-B84C-AFB2-51E6E4EA3165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35A8FB-DBE9-FD68-8B4F-F4A0BB173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286996-3BF8-B73C-F099-2959FBE3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255D-FCAC-AF48-B557-18AB38C720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0914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1C7BC7-7CC2-E617-DA02-8E3809883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E9AFB6-42FC-915F-28F6-7E2C80AAC5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117BDBE-EC17-279A-0F3F-50FE66EA8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BF0F7AB-A1B4-A799-DC17-4C271CDD6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B7B8-9C9B-B84C-AFB2-51E6E4EA3165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89BCAB6-830E-B0A1-FBDE-6E78ABF6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A438E3-9450-B04C-C2C6-56C616C7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255D-FCAC-AF48-B557-18AB38C720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810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3E0FD4-5390-EABB-2224-1823619B5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CACC53E-B516-9BAD-7CBE-0BE4CDFAA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0FBF861-AC5E-92E3-ADBF-0AA8EE8B9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FA3273A-94FC-B3CB-64AC-E7C8472BC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033ACD6-E220-2097-C97C-BAFFE6CCE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6DF57A4-D7C6-F2FB-1574-CC767BADE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B7B8-9C9B-B84C-AFB2-51E6E4EA3165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78A91C2-2ABE-538E-0A28-31FCB41F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F2DB74F-04D9-169C-F592-0C77599C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255D-FCAC-AF48-B557-18AB38C720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710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EA0A94-EF3C-D98D-695A-DA589E6BC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2F28511-FFA0-82E7-2E97-168CE4C5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B7B8-9C9B-B84C-AFB2-51E6E4EA3165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35412E0-9DE7-6E6B-78BA-29BF3A7C2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9273511-4382-427F-6845-A89EF6EC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255D-FCAC-AF48-B557-18AB38C720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52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D4C8A4F-D68C-3E6B-5F18-51EB50E82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B7B8-9C9B-B84C-AFB2-51E6E4EA3165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F92E69A-62F5-550B-1960-A166016F2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B6C0A1-FF02-2EF4-D03D-33B664E7B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255D-FCAC-AF48-B557-18AB38C720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385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E0B444-CCE7-29CC-7CF8-36BDE7EE1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271986-17DE-8F4E-4CB7-8193E48A1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E73A088-E0A8-51BE-37D9-F91579357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8EF150E-272B-D6CD-AE55-396EF6AA1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B7B8-9C9B-B84C-AFB2-51E6E4EA3165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21BBF17-B5CA-7550-B897-9E562DB7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5035E25-A324-F37F-0BBC-44F718527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255D-FCAC-AF48-B557-18AB38C720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8638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611725-1F3D-E1B2-34E4-7E1E1B8F8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38A4658-63B8-A7D8-259E-C410DB38C3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D9F5AD5-78C3-BA82-1F8C-477A68790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602D7DD-0314-1357-0CA5-1F12A1FF7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B7B8-9C9B-B84C-AFB2-51E6E4EA3165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7EE85E0-79DD-D8E9-8EB5-AF1C1448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846D258-E3E1-7BEE-5407-3231F17E7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255D-FCAC-AF48-B557-18AB38C720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278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0E6E964-73DC-7EC5-F216-38425F946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B24CA6B-38B9-FE08-06A4-94487612B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DFBFC3F-B14D-2C13-9A18-F9B3F5969C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0B7B8-9C9B-B84C-AFB2-51E6E4EA3165}" type="datetimeFigureOut">
              <a:rPr lang="ar-SA" smtClean="0"/>
              <a:t>12 رمضان،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A4F7925-7226-BC21-B9D3-A184B63D7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35CCE3-406D-DE78-CB64-4EE5741AF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B255D-FCAC-AF48-B557-18AB38C7203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507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3.tm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jpg"/><Relationship Id="rId7" Type="http://schemas.microsoft.com/office/2007/relationships/hdphoto" Target="../media/hdphoto6.wd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37.png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5" Type="http://schemas.microsoft.com/office/2007/relationships/hdphoto" Target="../media/hdphoto15.wdp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8.wdp"/><Relationship Id="rId18" Type="http://schemas.openxmlformats.org/officeDocument/2006/relationships/image" Target="../media/image65.jpeg"/><Relationship Id="rId3" Type="http://schemas.openxmlformats.org/officeDocument/2006/relationships/image" Target="../media/image56.png"/><Relationship Id="rId7" Type="http://schemas.openxmlformats.org/officeDocument/2006/relationships/image" Target="../media/image59.jpg"/><Relationship Id="rId12" Type="http://schemas.openxmlformats.org/officeDocument/2006/relationships/image" Target="../media/image62.png"/><Relationship Id="rId17" Type="http://schemas.microsoft.com/office/2007/relationships/hdphoto" Target="../media/hdphoto20.wdp"/><Relationship Id="rId2" Type="http://schemas.openxmlformats.org/officeDocument/2006/relationships/image" Target="../media/image55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11" Type="http://schemas.microsoft.com/office/2007/relationships/hdphoto" Target="../media/hdphoto17.wdp"/><Relationship Id="rId5" Type="http://schemas.openxmlformats.org/officeDocument/2006/relationships/image" Target="../media/image39.png"/><Relationship Id="rId15" Type="http://schemas.microsoft.com/office/2007/relationships/hdphoto" Target="../media/hdphoto19.wdp"/><Relationship Id="rId10" Type="http://schemas.openxmlformats.org/officeDocument/2006/relationships/image" Target="../media/image61.png"/><Relationship Id="rId4" Type="http://schemas.openxmlformats.org/officeDocument/2006/relationships/image" Target="../media/image57.jpg"/><Relationship Id="rId9" Type="http://schemas.microsoft.com/office/2007/relationships/hdphoto" Target="../media/hdphoto16.wdp"/><Relationship Id="rId1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tmp"/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microsoft.com/office/2007/relationships/hdphoto" Target="../media/hdphoto24.wdp"/><Relationship Id="rId4" Type="http://schemas.openxmlformats.org/officeDocument/2006/relationships/image" Target="../media/image69.png"/><Relationship Id="rId9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9.wdp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5" Type="http://schemas.openxmlformats.org/officeDocument/2006/relationships/image" Target="../media/image79.png"/><Relationship Id="rId4" Type="http://schemas.microsoft.com/office/2007/relationships/hdphoto" Target="../media/hdphoto30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58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5" Type="http://schemas.openxmlformats.org/officeDocument/2006/relationships/image" Target="../media/image83.png"/><Relationship Id="rId4" Type="http://schemas.microsoft.com/office/2007/relationships/hdphoto" Target="../media/hdphoto32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5.wdp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CDD34C-006C-45A6-79CA-D135C2D6D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11997" y="1545024"/>
            <a:ext cx="10515600" cy="1325563"/>
          </a:xfrm>
        </p:spPr>
        <p:txBody>
          <a:bodyPr>
            <a:normAutofit/>
          </a:bodyPr>
          <a:lstStyle/>
          <a:p>
            <a:r>
              <a:rPr lang="ar-S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ملف أوراق العمل 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FC16933-76AE-9F55-964D-4DD9C132A7F4}"/>
              </a:ext>
            </a:extLst>
          </p:cNvPr>
          <p:cNvSpPr/>
          <p:nvPr/>
        </p:nvSpPr>
        <p:spPr>
          <a:xfrm>
            <a:off x="1313256" y="3352229"/>
            <a:ext cx="6572815" cy="182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متنوع المهارات و الأسئلة 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مادة الدراسات الإسلامية 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الصف الثاني متوسط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الفصل الدراسي الثالث </a:t>
            </a:r>
          </a:p>
        </p:txBody>
      </p:sp>
      <p:pic>
        <p:nvPicPr>
          <p:cNvPr id="8" name="صورة 8">
            <a:extLst>
              <a:ext uri="{FF2B5EF4-FFF2-40B4-BE49-F238E27FC236}">
                <a16:creationId xmlns:a16="http://schemas.microsoft.com/office/drawing/2014/main" id="{3F20E468-76C1-BDD7-A925-6D5324073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447" y="2870587"/>
            <a:ext cx="3005247" cy="28758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1767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78BCF1F5-081D-1DD4-EC40-EC8CA59AA6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2407456"/>
              </p:ext>
            </p:extLst>
          </p:nvPr>
        </p:nvGraphicFramePr>
        <p:xfrm>
          <a:off x="2439406" y="253843"/>
          <a:ext cx="9593404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820638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102054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73603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5016186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مهارات تفكير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الشعراء (١٩٢-٢١٢)- (٢١٣-٢٢٠)-(٢٢١-٢٢٧)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746073C6-A430-7B9A-776F-6EA7E8B1E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0" y="280912"/>
            <a:ext cx="1978434" cy="1237423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25716295-4062-6682-ED99-0C8B2D017A9D}"/>
              </a:ext>
            </a:extLst>
          </p:cNvPr>
          <p:cNvSpPr/>
          <p:nvPr/>
        </p:nvSpPr>
        <p:spPr>
          <a:xfrm>
            <a:off x="4846117" y="1658506"/>
            <a:ext cx="2674796" cy="2674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القرآن الكريم و الدعوة إلى الله ؟</a:t>
            </a:r>
          </a:p>
        </p:txBody>
      </p:sp>
      <p:cxnSp>
        <p:nvCxnSpPr>
          <p:cNvPr id="9" name="موصل: على شكل مرفق 8">
            <a:extLst>
              <a:ext uri="{FF2B5EF4-FFF2-40B4-BE49-F238E27FC236}">
                <a16:creationId xmlns:a16="http://schemas.microsoft.com/office/drawing/2014/main" id="{13A7F1CA-4C26-A022-1666-66D0E5F661BD}"/>
              </a:ext>
            </a:extLst>
          </p:cNvPr>
          <p:cNvCxnSpPr>
            <a:cxnSpLocks/>
          </p:cNvCxnSpPr>
          <p:nvPr/>
        </p:nvCxnSpPr>
        <p:spPr>
          <a:xfrm>
            <a:off x="7481683" y="2455874"/>
            <a:ext cx="2099901" cy="876307"/>
          </a:xfrm>
          <a:prstGeom prst="bentConnector3">
            <a:avLst>
              <a:gd name="adj1" fmla="val 3143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موصل: على شكل مرفق 13">
            <a:extLst>
              <a:ext uri="{FF2B5EF4-FFF2-40B4-BE49-F238E27FC236}">
                <a16:creationId xmlns:a16="http://schemas.microsoft.com/office/drawing/2014/main" id="{BAA163ED-7D8D-CB0D-53BB-00E5A7C662AE}"/>
              </a:ext>
            </a:extLst>
          </p:cNvPr>
          <p:cNvCxnSpPr>
            <a:cxnSpLocks/>
          </p:cNvCxnSpPr>
          <p:nvPr/>
        </p:nvCxnSpPr>
        <p:spPr>
          <a:xfrm flipV="1">
            <a:off x="7553956" y="3572540"/>
            <a:ext cx="1411489" cy="36803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موصل: على شكل مرفق 20">
            <a:extLst>
              <a:ext uri="{FF2B5EF4-FFF2-40B4-BE49-F238E27FC236}">
                <a16:creationId xmlns:a16="http://schemas.microsoft.com/office/drawing/2014/main" id="{9EE0F0A5-D65A-7D4D-8E0D-496E0BA5993F}"/>
              </a:ext>
            </a:extLst>
          </p:cNvPr>
          <p:cNvCxnSpPr>
            <a:cxnSpLocks/>
          </p:cNvCxnSpPr>
          <p:nvPr/>
        </p:nvCxnSpPr>
        <p:spPr>
          <a:xfrm>
            <a:off x="7481683" y="4161299"/>
            <a:ext cx="2514851" cy="109027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049A7B8C-0986-53A6-A668-AA76D40DF120}"/>
              </a:ext>
            </a:extLst>
          </p:cNvPr>
          <p:cNvSpPr/>
          <p:nvPr/>
        </p:nvSpPr>
        <p:spPr>
          <a:xfrm>
            <a:off x="8336731" y="1726875"/>
            <a:ext cx="3055545" cy="1457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-أذكري خصائص القرآن الكريم من الآيات؟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C4714ACC-1A91-C153-3EC7-23CE765430D1}"/>
              </a:ext>
            </a:extLst>
          </p:cNvPr>
          <p:cNvSpPr/>
          <p:nvPr/>
        </p:nvSpPr>
        <p:spPr>
          <a:xfrm>
            <a:off x="9141485" y="3525820"/>
            <a:ext cx="2521137" cy="12379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-من المقصود بالروح الأمين ولماذا سمي بهذا الاسم؟؟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5C712FB0-700A-4485-8886-AE89BB732B8A}"/>
              </a:ext>
            </a:extLst>
          </p:cNvPr>
          <p:cNvSpPr/>
          <p:nvPr/>
        </p:nvSpPr>
        <p:spPr>
          <a:xfrm>
            <a:off x="8822349" y="5104725"/>
            <a:ext cx="3055545" cy="14371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الحجة التي يقيمها الله على عباده قبل وقوع العذاب؟؟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cxnSp>
        <p:nvCxnSpPr>
          <p:cNvPr id="34" name="موصل: على شكل مرفق 33">
            <a:extLst>
              <a:ext uri="{FF2B5EF4-FFF2-40B4-BE49-F238E27FC236}">
                <a16:creationId xmlns:a16="http://schemas.microsoft.com/office/drawing/2014/main" id="{9751E729-E5CD-E518-36A1-B92B9B89945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23527" y="1952725"/>
            <a:ext cx="1542048" cy="116577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موصل: على شكل مرفق 47">
            <a:extLst>
              <a:ext uri="{FF2B5EF4-FFF2-40B4-BE49-F238E27FC236}">
                <a16:creationId xmlns:a16="http://schemas.microsoft.com/office/drawing/2014/main" id="{5285A7A8-4BFC-266F-E230-BC09947444AF}"/>
              </a:ext>
            </a:extLst>
          </p:cNvPr>
          <p:cNvCxnSpPr>
            <a:cxnSpLocks/>
            <a:stCxn id="8" idx="4"/>
          </p:cNvCxnSpPr>
          <p:nvPr/>
        </p:nvCxnSpPr>
        <p:spPr>
          <a:xfrm rot="16200000" flipH="1">
            <a:off x="6430150" y="4086666"/>
            <a:ext cx="435146" cy="92841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721FE2C1-F45D-C1A3-C6F6-E730DDFF3CED}"/>
              </a:ext>
            </a:extLst>
          </p:cNvPr>
          <p:cNvSpPr/>
          <p:nvPr/>
        </p:nvSpPr>
        <p:spPr>
          <a:xfrm>
            <a:off x="5244126" y="5112054"/>
            <a:ext cx="3055545" cy="14371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-عللي : لا يمكن أن يكون القرآن من الكهنة و من الشياطين؟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C0A9EECC-61DC-8846-E161-AF691A7D70D2}"/>
              </a:ext>
            </a:extLst>
          </p:cNvPr>
          <p:cNvSpPr/>
          <p:nvPr/>
        </p:nvSpPr>
        <p:spPr>
          <a:xfrm>
            <a:off x="364654" y="1623584"/>
            <a:ext cx="3898518" cy="14371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الأسس التي تقوم عليها الدعوة إلى الله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cxnSp>
        <p:nvCxnSpPr>
          <p:cNvPr id="57" name="موصل: على شكل مرفق 56">
            <a:extLst>
              <a:ext uri="{FF2B5EF4-FFF2-40B4-BE49-F238E27FC236}">
                <a16:creationId xmlns:a16="http://schemas.microsoft.com/office/drawing/2014/main" id="{66810F8A-C3EA-689B-EA3A-D8300FA5C8D3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69368" y="3320106"/>
            <a:ext cx="1542048" cy="1165775"/>
          </a:xfrm>
          <a:prstGeom prst="bentConnector3">
            <a:avLst>
              <a:gd name="adj1" fmla="val 2798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7D281714-8511-C804-2183-F42C2CE0625E}"/>
              </a:ext>
            </a:extLst>
          </p:cNvPr>
          <p:cNvSpPr/>
          <p:nvPr/>
        </p:nvSpPr>
        <p:spPr>
          <a:xfrm>
            <a:off x="403077" y="3320106"/>
            <a:ext cx="3898518" cy="1165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-في الآيات بيان مراقبة الله لعباده المؤمنين في كافة أحوالهم.استدلي لذلك؟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cxnSp>
        <p:nvCxnSpPr>
          <p:cNvPr id="62" name="موصل: على شكل مرفق 61">
            <a:extLst>
              <a:ext uri="{FF2B5EF4-FFF2-40B4-BE49-F238E27FC236}">
                <a16:creationId xmlns:a16="http://schemas.microsoft.com/office/drawing/2014/main" id="{6F898588-8F7A-76A1-1EF5-4B4879DD750F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76146" y="4156956"/>
            <a:ext cx="1542048" cy="1165775"/>
          </a:xfrm>
          <a:prstGeom prst="bentConnector3">
            <a:avLst>
              <a:gd name="adj1" fmla="val 1656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59457D2B-F277-1902-31AB-72A7DF354F75}"/>
              </a:ext>
            </a:extLst>
          </p:cNvPr>
          <p:cNvSpPr/>
          <p:nvPr/>
        </p:nvSpPr>
        <p:spPr>
          <a:xfrm>
            <a:off x="419751" y="4522271"/>
            <a:ext cx="3898518" cy="10718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-مالفرق بين الشاعر والرسول؟</a:t>
            </a:r>
            <a:endParaRPr lang="ar-SA" dirty="0"/>
          </a:p>
          <a:p>
            <a:pPr algn="ctr"/>
            <a:endParaRPr lang="ar-SA" dirty="0"/>
          </a:p>
        </p:txBody>
      </p:sp>
      <p:cxnSp>
        <p:nvCxnSpPr>
          <p:cNvPr id="67" name="موصل: على شكل مرفق 66">
            <a:extLst>
              <a:ext uri="{FF2B5EF4-FFF2-40B4-BE49-F238E27FC236}">
                <a16:creationId xmlns:a16="http://schemas.microsoft.com/office/drawing/2014/main" id="{22523293-147F-3D31-02B2-73A1E9700F2C}"/>
              </a:ext>
            </a:extLst>
          </p:cNvPr>
          <p:cNvCxnSpPr>
            <a:cxnSpLocks/>
          </p:cNvCxnSpPr>
          <p:nvPr/>
        </p:nvCxnSpPr>
        <p:spPr>
          <a:xfrm rot="5400000">
            <a:off x="4024320" y="4827211"/>
            <a:ext cx="1964131" cy="928418"/>
          </a:xfrm>
          <a:prstGeom prst="bentConnector3">
            <a:avLst>
              <a:gd name="adj1" fmla="val 3271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مستطيل 70">
            <a:extLst>
              <a:ext uri="{FF2B5EF4-FFF2-40B4-BE49-F238E27FC236}">
                <a16:creationId xmlns:a16="http://schemas.microsoft.com/office/drawing/2014/main" id="{58D5EF98-7AB3-6709-68DA-159A782EFCC6}"/>
              </a:ext>
            </a:extLst>
          </p:cNvPr>
          <p:cNvSpPr/>
          <p:nvPr/>
        </p:nvSpPr>
        <p:spPr>
          <a:xfrm>
            <a:off x="403077" y="5667775"/>
            <a:ext cx="3898518" cy="10718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صفات الشاعر المذموم – ومن هو الشاعر الممدوح؟</a:t>
            </a:r>
            <a:endParaRPr lang="ar-SA" dirty="0"/>
          </a:p>
          <a:p>
            <a:pPr algn="ctr"/>
            <a:endParaRPr lang="ar-SA" dirty="0"/>
          </a:p>
        </p:txBody>
      </p:sp>
      <p:sp>
        <p:nvSpPr>
          <p:cNvPr id="72" name="شكل بيضاوي 71">
            <a:extLst>
              <a:ext uri="{FF2B5EF4-FFF2-40B4-BE49-F238E27FC236}">
                <a16:creationId xmlns:a16="http://schemas.microsoft.com/office/drawing/2014/main" id="{5D46D091-AF74-A71F-6793-14F8E16F2FE6}"/>
              </a:ext>
            </a:extLst>
          </p:cNvPr>
          <p:cNvSpPr/>
          <p:nvPr/>
        </p:nvSpPr>
        <p:spPr>
          <a:xfrm flipH="1">
            <a:off x="11392276" y="2455874"/>
            <a:ext cx="327615" cy="28362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١</a:t>
            </a:r>
          </a:p>
        </p:txBody>
      </p:sp>
      <p:sp>
        <p:nvSpPr>
          <p:cNvPr id="74" name="شكل بيضاوي 73">
            <a:extLst>
              <a:ext uri="{FF2B5EF4-FFF2-40B4-BE49-F238E27FC236}">
                <a16:creationId xmlns:a16="http://schemas.microsoft.com/office/drawing/2014/main" id="{730CB1A2-CB0E-6209-F705-85013A3C6FE8}"/>
              </a:ext>
            </a:extLst>
          </p:cNvPr>
          <p:cNvSpPr/>
          <p:nvPr/>
        </p:nvSpPr>
        <p:spPr>
          <a:xfrm flipH="1">
            <a:off x="11417575" y="3792407"/>
            <a:ext cx="421086" cy="3645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٢</a:t>
            </a:r>
          </a:p>
        </p:txBody>
      </p:sp>
      <p:sp>
        <p:nvSpPr>
          <p:cNvPr id="76" name="شكل بيضاوي 75">
            <a:extLst>
              <a:ext uri="{FF2B5EF4-FFF2-40B4-BE49-F238E27FC236}">
                <a16:creationId xmlns:a16="http://schemas.microsoft.com/office/drawing/2014/main" id="{039A767A-022C-DE24-1167-8FD19801EDD0}"/>
              </a:ext>
            </a:extLst>
          </p:cNvPr>
          <p:cNvSpPr/>
          <p:nvPr/>
        </p:nvSpPr>
        <p:spPr>
          <a:xfrm flipH="1">
            <a:off x="11417574" y="5550098"/>
            <a:ext cx="615236" cy="5326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٣</a:t>
            </a:r>
          </a:p>
        </p:txBody>
      </p:sp>
      <p:sp>
        <p:nvSpPr>
          <p:cNvPr id="78" name="شكل بيضاوي 77">
            <a:extLst>
              <a:ext uri="{FF2B5EF4-FFF2-40B4-BE49-F238E27FC236}">
                <a16:creationId xmlns:a16="http://schemas.microsoft.com/office/drawing/2014/main" id="{CA71EE02-7E43-14A9-BB28-30E4642D9E47}"/>
              </a:ext>
            </a:extLst>
          </p:cNvPr>
          <p:cNvSpPr/>
          <p:nvPr/>
        </p:nvSpPr>
        <p:spPr>
          <a:xfrm>
            <a:off x="7902496" y="5573439"/>
            <a:ext cx="714407" cy="61848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٤</a:t>
            </a:r>
          </a:p>
        </p:txBody>
      </p:sp>
      <p:sp>
        <p:nvSpPr>
          <p:cNvPr id="80" name="شكل بيضاوي 79">
            <a:extLst>
              <a:ext uri="{FF2B5EF4-FFF2-40B4-BE49-F238E27FC236}">
                <a16:creationId xmlns:a16="http://schemas.microsoft.com/office/drawing/2014/main" id="{07E50BC2-4B96-8CF9-BA6A-DEC0292A5F01}"/>
              </a:ext>
            </a:extLst>
          </p:cNvPr>
          <p:cNvSpPr/>
          <p:nvPr/>
        </p:nvSpPr>
        <p:spPr>
          <a:xfrm flipH="1">
            <a:off x="3897932" y="1387222"/>
            <a:ext cx="420335" cy="36389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٥</a:t>
            </a:r>
          </a:p>
        </p:txBody>
      </p:sp>
      <p:sp>
        <p:nvSpPr>
          <p:cNvPr id="82" name="شكل بيضاوي 81">
            <a:extLst>
              <a:ext uri="{FF2B5EF4-FFF2-40B4-BE49-F238E27FC236}">
                <a16:creationId xmlns:a16="http://schemas.microsoft.com/office/drawing/2014/main" id="{333511BD-43EA-5395-68CD-4B8A250BB433}"/>
              </a:ext>
            </a:extLst>
          </p:cNvPr>
          <p:cNvSpPr/>
          <p:nvPr/>
        </p:nvSpPr>
        <p:spPr>
          <a:xfrm flipH="1">
            <a:off x="-106632" y="-2798995"/>
            <a:ext cx="420335" cy="36389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٥</a:t>
            </a:r>
          </a:p>
        </p:txBody>
      </p:sp>
      <p:sp>
        <p:nvSpPr>
          <p:cNvPr id="84" name="شكل بيضاوي 83">
            <a:extLst>
              <a:ext uri="{FF2B5EF4-FFF2-40B4-BE49-F238E27FC236}">
                <a16:creationId xmlns:a16="http://schemas.microsoft.com/office/drawing/2014/main" id="{BF5E1628-3D44-0B21-C5F6-51406C790B25}"/>
              </a:ext>
            </a:extLst>
          </p:cNvPr>
          <p:cNvSpPr/>
          <p:nvPr/>
        </p:nvSpPr>
        <p:spPr>
          <a:xfrm flipH="1">
            <a:off x="3934815" y="3848735"/>
            <a:ext cx="454959" cy="39387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٦</a:t>
            </a:r>
          </a:p>
        </p:txBody>
      </p:sp>
      <p:sp>
        <p:nvSpPr>
          <p:cNvPr id="86" name="شكل بيضاوي 85">
            <a:extLst>
              <a:ext uri="{FF2B5EF4-FFF2-40B4-BE49-F238E27FC236}">
                <a16:creationId xmlns:a16="http://schemas.microsoft.com/office/drawing/2014/main" id="{5AA6ACE1-8435-8DF4-BE34-98F8D1F8A9D4}"/>
              </a:ext>
            </a:extLst>
          </p:cNvPr>
          <p:cNvSpPr/>
          <p:nvPr/>
        </p:nvSpPr>
        <p:spPr>
          <a:xfrm flipH="1">
            <a:off x="3971697" y="4627522"/>
            <a:ext cx="447006" cy="3869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٧</a:t>
            </a:r>
          </a:p>
        </p:txBody>
      </p:sp>
      <p:sp>
        <p:nvSpPr>
          <p:cNvPr id="88" name="شكل بيضاوي 87">
            <a:extLst>
              <a:ext uri="{FF2B5EF4-FFF2-40B4-BE49-F238E27FC236}">
                <a16:creationId xmlns:a16="http://schemas.microsoft.com/office/drawing/2014/main" id="{53EF0F77-C408-A151-E6A3-A40799E8F809}"/>
              </a:ext>
            </a:extLst>
          </p:cNvPr>
          <p:cNvSpPr/>
          <p:nvPr/>
        </p:nvSpPr>
        <p:spPr>
          <a:xfrm flipH="1">
            <a:off x="4124097" y="5985345"/>
            <a:ext cx="434130" cy="3758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٨</a:t>
            </a:r>
          </a:p>
        </p:txBody>
      </p:sp>
    </p:spTree>
    <p:extLst>
      <p:ext uri="{BB962C8B-B14F-4D97-AF65-F5344CB8AC3E}">
        <p14:creationId xmlns:p14="http://schemas.microsoft.com/office/powerpoint/2010/main" val="1995790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12">
            <a:extLst>
              <a:ext uri="{FF2B5EF4-FFF2-40B4-BE49-F238E27FC236}">
                <a16:creationId xmlns:a16="http://schemas.microsoft.com/office/drawing/2014/main" id="{EFFB69BB-3970-ADD1-AF31-43DD95CE3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36" y="739366"/>
            <a:ext cx="7793527" cy="5379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BBD0328-C209-0C7E-BA86-6629AB1E0AAB}"/>
              </a:ext>
            </a:extLst>
          </p:cNvPr>
          <p:cNvSpPr txBox="1"/>
          <p:nvPr/>
        </p:nvSpPr>
        <p:spPr>
          <a:xfrm>
            <a:off x="4023762" y="2468075"/>
            <a:ext cx="438841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ar-SA" sz="8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الحديث </a:t>
            </a:r>
            <a:endParaRPr lang="ar-SA" sz="8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225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6E8589E5-23B0-F324-07A7-ACEBCECF77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8233982"/>
              </p:ext>
            </p:extLst>
          </p:nvPr>
        </p:nvGraphicFramePr>
        <p:xfrm>
          <a:off x="3042970" y="190972"/>
          <a:ext cx="9040137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715639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61687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3591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726895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مهارات تفكير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عاقبة الظلم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14BFA3B0-5763-EE48-D83C-5F076680E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0" y="146515"/>
            <a:ext cx="1902987" cy="1190234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4EF4DF85-111E-7119-58D0-F012A38EA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4"/>
          <a:stretch/>
        </p:blipFill>
        <p:spPr>
          <a:xfrm>
            <a:off x="9395987" y="1601000"/>
            <a:ext cx="2403098" cy="1944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DB406A01-25D2-0520-0FD6-1865255040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49"/>
          <a:stretch/>
        </p:blipFill>
        <p:spPr>
          <a:xfrm>
            <a:off x="9395987" y="3927526"/>
            <a:ext cx="2544591" cy="2177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3C13BFD8-34D6-9685-4EA7-C8502ACE6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121176"/>
              </p:ext>
            </p:extLst>
          </p:nvPr>
        </p:nvGraphicFramePr>
        <p:xfrm>
          <a:off x="511270" y="1601000"/>
          <a:ext cx="8730809" cy="194233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91917">
                  <a:extLst>
                    <a:ext uri="{9D8B030D-6E8A-4147-A177-3AD203B41FA5}">
                      <a16:colId xmlns:a16="http://schemas.microsoft.com/office/drawing/2014/main" val="542375362"/>
                    </a:ext>
                  </a:extLst>
                </a:gridCol>
                <a:gridCol w="1734723">
                  <a:extLst>
                    <a:ext uri="{9D8B030D-6E8A-4147-A177-3AD203B41FA5}">
                      <a16:colId xmlns:a16="http://schemas.microsoft.com/office/drawing/2014/main" val="1348231294"/>
                    </a:ext>
                  </a:extLst>
                </a:gridCol>
                <a:gridCol w="1734723">
                  <a:extLst>
                    <a:ext uri="{9D8B030D-6E8A-4147-A177-3AD203B41FA5}">
                      <a16:colId xmlns:a16="http://schemas.microsoft.com/office/drawing/2014/main" val="2362297693"/>
                    </a:ext>
                  </a:extLst>
                </a:gridCol>
                <a:gridCol w="1734723">
                  <a:extLst>
                    <a:ext uri="{9D8B030D-6E8A-4147-A177-3AD203B41FA5}">
                      <a16:colId xmlns:a16="http://schemas.microsoft.com/office/drawing/2014/main" val="2832842074"/>
                    </a:ext>
                  </a:extLst>
                </a:gridCol>
                <a:gridCol w="1734723">
                  <a:extLst>
                    <a:ext uri="{9D8B030D-6E8A-4147-A177-3AD203B41FA5}">
                      <a16:colId xmlns:a16="http://schemas.microsoft.com/office/drawing/2014/main" val="1869781504"/>
                    </a:ext>
                  </a:extLst>
                </a:gridCol>
              </a:tblGrid>
              <a:tr h="75361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راوي الحديث و فضائله: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أخلاق نهى عنها الحديث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معنى هذا الخلق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عقوبته: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مثلي له بأمثله أخرى: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312708"/>
                  </a:ext>
                </a:extLst>
              </a:tr>
              <a:tr h="436619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433097"/>
                  </a:ext>
                </a:extLst>
              </a:tr>
            </a:tbl>
          </a:graphicData>
        </a:graphic>
      </p:graphicFrame>
      <p:graphicFrame>
        <p:nvGraphicFramePr>
          <p:cNvPr id="12" name="جدول 10">
            <a:extLst>
              <a:ext uri="{FF2B5EF4-FFF2-40B4-BE49-F238E27FC236}">
                <a16:creationId xmlns:a16="http://schemas.microsoft.com/office/drawing/2014/main" id="{F6E956C1-4137-A28B-4D49-1D903C49E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889634"/>
              </p:ext>
            </p:extLst>
          </p:nvPr>
        </p:nvGraphicFramePr>
        <p:xfrm>
          <a:off x="511270" y="3925208"/>
          <a:ext cx="8730809" cy="194233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91917">
                  <a:extLst>
                    <a:ext uri="{9D8B030D-6E8A-4147-A177-3AD203B41FA5}">
                      <a16:colId xmlns:a16="http://schemas.microsoft.com/office/drawing/2014/main" val="542375362"/>
                    </a:ext>
                  </a:extLst>
                </a:gridCol>
                <a:gridCol w="1734723">
                  <a:extLst>
                    <a:ext uri="{9D8B030D-6E8A-4147-A177-3AD203B41FA5}">
                      <a16:colId xmlns:a16="http://schemas.microsoft.com/office/drawing/2014/main" val="1348231294"/>
                    </a:ext>
                  </a:extLst>
                </a:gridCol>
                <a:gridCol w="1734723">
                  <a:extLst>
                    <a:ext uri="{9D8B030D-6E8A-4147-A177-3AD203B41FA5}">
                      <a16:colId xmlns:a16="http://schemas.microsoft.com/office/drawing/2014/main" val="2362297693"/>
                    </a:ext>
                  </a:extLst>
                </a:gridCol>
                <a:gridCol w="1734723">
                  <a:extLst>
                    <a:ext uri="{9D8B030D-6E8A-4147-A177-3AD203B41FA5}">
                      <a16:colId xmlns:a16="http://schemas.microsoft.com/office/drawing/2014/main" val="2832842074"/>
                    </a:ext>
                  </a:extLst>
                </a:gridCol>
                <a:gridCol w="1734723">
                  <a:extLst>
                    <a:ext uri="{9D8B030D-6E8A-4147-A177-3AD203B41FA5}">
                      <a16:colId xmlns:a16="http://schemas.microsoft.com/office/drawing/2014/main" val="1869781504"/>
                    </a:ext>
                  </a:extLst>
                </a:gridCol>
              </a:tblGrid>
              <a:tr h="75361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راوي الحديث و فضائله: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أخلاق نهى عنها الحديث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معنى هذا الخلق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عقوبته: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مفاسد هذا الخلق المجتمعية: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312708"/>
                  </a:ext>
                </a:extLst>
              </a:tr>
              <a:tr h="436619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433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206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6E8589E5-23B0-F324-07A7-ACEBCECF77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9903003"/>
              </p:ext>
            </p:extLst>
          </p:nvPr>
        </p:nvGraphicFramePr>
        <p:xfrm>
          <a:off x="3042970" y="190972"/>
          <a:ext cx="9040137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715639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61687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3591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726895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مهارات تفكير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الإضرار بالآخرين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14BFA3B0-5763-EE48-D83C-5F076680E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0" y="146515"/>
            <a:ext cx="1902987" cy="1190234"/>
          </a:xfrm>
          <a:prstGeom prst="rect">
            <a:avLst/>
          </a:prstGeom>
        </p:spPr>
      </p:pic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3C13BFD8-34D6-9685-4EA7-C8502ACE6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820061"/>
              </p:ext>
            </p:extLst>
          </p:nvPr>
        </p:nvGraphicFramePr>
        <p:xfrm>
          <a:off x="511270" y="1601000"/>
          <a:ext cx="8730809" cy="21031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91917">
                  <a:extLst>
                    <a:ext uri="{9D8B030D-6E8A-4147-A177-3AD203B41FA5}">
                      <a16:colId xmlns:a16="http://schemas.microsoft.com/office/drawing/2014/main" val="542375362"/>
                    </a:ext>
                  </a:extLst>
                </a:gridCol>
                <a:gridCol w="1734723">
                  <a:extLst>
                    <a:ext uri="{9D8B030D-6E8A-4147-A177-3AD203B41FA5}">
                      <a16:colId xmlns:a16="http://schemas.microsoft.com/office/drawing/2014/main" val="1348231294"/>
                    </a:ext>
                  </a:extLst>
                </a:gridCol>
                <a:gridCol w="1734723">
                  <a:extLst>
                    <a:ext uri="{9D8B030D-6E8A-4147-A177-3AD203B41FA5}">
                      <a16:colId xmlns:a16="http://schemas.microsoft.com/office/drawing/2014/main" val="2362297693"/>
                    </a:ext>
                  </a:extLst>
                </a:gridCol>
                <a:gridCol w="1734723">
                  <a:extLst>
                    <a:ext uri="{9D8B030D-6E8A-4147-A177-3AD203B41FA5}">
                      <a16:colId xmlns:a16="http://schemas.microsoft.com/office/drawing/2014/main" val="2832842074"/>
                    </a:ext>
                  </a:extLst>
                </a:gridCol>
                <a:gridCol w="1734723">
                  <a:extLst>
                    <a:ext uri="{9D8B030D-6E8A-4147-A177-3AD203B41FA5}">
                      <a16:colId xmlns:a16="http://schemas.microsoft.com/office/drawing/2014/main" val="1869781504"/>
                    </a:ext>
                  </a:extLst>
                </a:gridCol>
              </a:tblGrid>
              <a:tr h="75361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راوي الحديث و فضائله: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أخلاق نهى عنها الحديث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-من كان المتضرر في الحديث؟ وما الحكمة من ذكره؟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-ملهي المفاسد المترتبة على الإضرار؟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مثلي للإضرار بالآخرين؟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312708"/>
                  </a:ext>
                </a:extLst>
              </a:tr>
              <a:tr h="436619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433097"/>
                  </a:ext>
                </a:extLst>
              </a:tr>
            </a:tbl>
          </a:graphicData>
        </a:graphic>
      </p:graphicFrame>
      <p:graphicFrame>
        <p:nvGraphicFramePr>
          <p:cNvPr id="12" name="جدول 10">
            <a:extLst>
              <a:ext uri="{FF2B5EF4-FFF2-40B4-BE49-F238E27FC236}">
                <a16:creationId xmlns:a16="http://schemas.microsoft.com/office/drawing/2014/main" id="{F6E956C1-4137-A28B-4D49-1D903C49E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889634"/>
              </p:ext>
            </p:extLst>
          </p:nvPr>
        </p:nvGraphicFramePr>
        <p:xfrm>
          <a:off x="511270" y="3925208"/>
          <a:ext cx="8730809" cy="194233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91917">
                  <a:extLst>
                    <a:ext uri="{9D8B030D-6E8A-4147-A177-3AD203B41FA5}">
                      <a16:colId xmlns:a16="http://schemas.microsoft.com/office/drawing/2014/main" val="542375362"/>
                    </a:ext>
                  </a:extLst>
                </a:gridCol>
                <a:gridCol w="1734723">
                  <a:extLst>
                    <a:ext uri="{9D8B030D-6E8A-4147-A177-3AD203B41FA5}">
                      <a16:colId xmlns:a16="http://schemas.microsoft.com/office/drawing/2014/main" val="1348231294"/>
                    </a:ext>
                  </a:extLst>
                </a:gridCol>
                <a:gridCol w="1734723">
                  <a:extLst>
                    <a:ext uri="{9D8B030D-6E8A-4147-A177-3AD203B41FA5}">
                      <a16:colId xmlns:a16="http://schemas.microsoft.com/office/drawing/2014/main" val="2362297693"/>
                    </a:ext>
                  </a:extLst>
                </a:gridCol>
                <a:gridCol w="1734723">
                  <a:extLst>
                    <a:ext uri="{9D8B030D-6E8A-4147-A177-3AD203B41FA5}">
                      <a16:colId xmlns:a16="http://schemas.microsoft.com/office/drawing/2014/main" val="2832842074"/>
                    </a:ext>
                  </a:extLst>
                </a:gridCol>
                <a:gridCol w="1734723">
                  <a:extLst>
                    <a:ext uri="{9D8B030D-6E8A-4147-A177-3AD203B41FA5}">
                      <a16:colId xmlns:a16="http://schemas.microsoft.com/office/drawing/2014/main" val="1869781504"/>
                    </a:ext>
                  </a:extLst>
                </a:gridCol>
              </a:tblGrid>
              <a:tr h="75361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راوي الحديث و فضائله: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أخلاق نهى عنها الحديث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معنى هذا الخلق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عقوبته: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مفاسد هذا الخلق المجتمعية: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312708"/>
                  </a:ext>
                </a:extLst>
              </a:tr>
              <a:tr h="436619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433097"/>
                  </a:ext>
                </a:extLst>
              </a:tr>
            </a:tbl>
          </a:graphicData>
        </a:graphic>
      </p:graphicFrame>
      <p:pic>
        <p:nvPicPr>
          <p:cNvPr id="2" name="صورة 2">
            <a:extLst>
              <a:ext uri="{FF2B5EF4-FFF2-40B4-BE49-F238E27FC236}">
                <a16:creationId xmlns:a16="http://schemas.microsoft.com/office/drawing/2014/main" id="{BEBD8167-5FC5-B104-411C-26F72F0C9F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6" b="-707"/>
          <a:stretch/>
        </p:blipFill>
        <p:spPr>
          <a:xfrm>
            <a:off x="9525021" y="1601000"/>
            <a:ext cx="2273535" cy="2032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0C98CE59-6294-9A91-3643-2B2134408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21" y="3925208"/>
            <a:ext cx="2273535" cy="2135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573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6E8589E5-23B0-F324-07A7-ACEBCECF77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2141647"/>
              </p:ext>
            </p:extLst>
          </p:nvPr>
        </p:nvGraphicFramePr>
        <p:xfrm>
          <a:off x="3042970" y="190972"/>
          <a:ext cx="9040137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715639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61687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3591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726895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مهارات تفكير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الغيبة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14BFA3B0-5763-EE48-D83C-5F076680E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0" y="146515"/>
            <a:ext cx="1902987" cy="1190234"/>
          </a:xfrm>
          <a:prstGeom prst="rect">
            <a:avLst/>
          </a:prstGeom>
        </p:spPr>
      </p:pic>
      <p:pic>
        <p:nvPicPr>
          <p:cNvPr id="6" name="صورة 7">
            <a:extLst>
              <a:ext uri="{FF2B5EF4-FFF2-40B4-BE49-F238E27FC236}">
                <a16:creationId xmlns:a16="http://schemas.microsoft.com/office/drawing/2014/main" id="{7CDC2A45-407E-5755-087A-440389E98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84" y="1336749"/>
            <a:ext cx="3784852" cy="267838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D47EA9C0-1097-4D0C-358C-D775ADCC6C2B}"/>
              </a:ext>
            </a:extLst>
          </p:cNvPr>
          <p:cNvSpPr/>
          <p:nvPr/>
        </p:nvSpPr>
        <p:spPr>
          <a:xfrm>
            <a:off x="8336731" y="1961584"/>
            <a:ext cx="3746376" cy="16723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اختر الإجابة الصحيحة :</a:t>
            </a:r>
          </a:p>
          <a:p>
            <a:r>
              <a:rPr lang="ar-SA" b="1" u="sng" dirty="0">
                <a:solidFill>
                  <a:schemeClr val="tx1"/>
                </a:solidFill>
              </a:rPr>
              <a:t>-عرف راوي الحديث بأنه:</a:t>
            </a:r>
            <a:endParaRPr lang="ar-SA" b="1" dirty="0">
              <a:solidFill>
                <a:schemeClr val="tx1"/>
              </a:solidFill>
            </a:endParaRPr>
          </a:p>
          <a:p>
            <a:r>
              <a:rPr lang="ar-SA" b="1" dirty="0">
                <a:solidFill>
                  <a:schemeClr val="tx1"/>
                </a:solidFill>
              </a:rPr>
              <a:t>-حسن الصوت.</a:t>
            </a:r>
          </a:p>
          <a:p>
            <a:r>
              <a:rPr lang="ar-SA" b="1" dirty="0">
                <a:solidFill>
                  <a:schemeClr val="tx1"/>
                </a:solidFill>
              </a:rPr>
              <a:t>-حافظ الأمة.</a:t>
            </a:r>
          </a:p>
          <a:p>
            <a:r>
              <a:rPr lang="ar-SA" b="1" dirty="0">
                <a:solidFill>
                  <a:schemeClr val="tx1"/>
                </a:solidFill>
              </a:rPr>
              <a:t>أعلم الأمة بالحلال و الحرام.</a:t>
            </a:r>
          </a:p>
          <a:p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78FDAE2-7D21-DADE-DBA9-72703345AB4C}"/>
              </a:ext>
            </a:extLst>
          </p:cNvPr>
          <p:cNvSpPr/>
          <p:nvPr/>
        </p:nvSpPr>
        <p:spPr>
          <a:xfrm>
            <a:off x="8336731" y="3827016"/>
            <a:ext cx="3746376" cy="16723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اختر الإجابة الصحيحة :</a:t>
            </a:r>
          </a:p>
          <a:p>
            <a:r>
              <a:rPr lang="ar-SA" b="1" u="sng" dirty="0">
                <a:solidFill>
                  <a:schemeClr val="tx1"/>
                </a:solidFill>
              </a:rPr>
              <a:t>-في الحديث أسلوب من أساليب التعليم هو: </a:t>
            </a:r>
            <a:endParaRPr lang="ar-SA" b="1" dirty="0">
              <a:solidFill>
                <a:schemeClr val="tx1"/>
              </a:solidFill>
            </a:endParaRPr>
          </a:p>
          <a:p>
            <a:r>
              <a:rPr lang="ar-SA" b="1" dirty="0">
                <a:solidFill>
                  <a:schemeClr val="tx1"/>
                </a:solidFill>
              </a:rPr>
              <a:t>-ضرب المثل .</a:t>
            </a:r>
          </a:p>
          <a:p>
            <a:r>
              <a:rPr lang="ar-SA" b="1" dirty="0">
                <a:solidFill>
                  <a:schemeClr val="tx1"/>
                </a:solidFill>
              </a:rPr>
              <a:t>-البدء بالوعيد.</a:t>
            </a:r>
          </a:p>
          <a:p>
            <a:r>
              <a:rPr lang="ar-SA" b="1" dirty="0">
                <a:solidFill>
                  <a:schemeClr val="tx1"/>
                </a:solidFill>
              </a:rPr>
              <a:t>-السؤال.</a:t>
            </a:r>
          </a:p>
        </p:txBody>
      </p:sp>
      <p:pic>
        <p:nvPicPr>
          <p:cNvPr id="16" name="صورة 16">
            <a:extLst>
              <a:ext uri="{FF2B5EF4-FFF2-40B4-BE49-F238E27FC236}">
                <a16:creationId xmlns:a16="http://schemas.microsoft.com/office/drawing/2014/main" id="{4236D246-81CA-6423-1E6A-C8002BE0B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731" y="1358608"/>
            <a:ext cx="700121" cy="1028155"/>
          </a:xfrm>
          <a:prstGeom prst="rect">
            <a:avLst/>
          </a:prstGeom>
        </p:spPr>
      </p:pic>
      <p:pic>
        <p:nvPicPr>
          <p:cNvPr id="18" name="صورة 16">
            <a:extLst>
              <a:ext uri="{FF2B5EF4-FFF2-40B4-BE49-F238E27FC236}">
                <a16:creationId xmlns:a16="http://schemas.microsoft.com/office/drawing/2014/main" id="{4D422FE9-407B-ADB9-86F7-8242DB7EB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731" y="3501055"/>
            <a:ext cx="700121" cy="1028155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B0EBB2DE-7C87-F59E-3574-A0B1D0C669C2}"/>
              </a:ext>
            </a:extLst>
          </p:cNvPr>
          <p:cNvSpPr/>
          <p:nvPr/>
        </p:nvSpPr>
        <p:spPr>
          <a:xfrm>
            <a:off x="4655807" y="4015132"/>
            <a:ext cx="3476406" cy="1329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r>
              <a:rPr lang="ar-SA" b="1" dirty="0">
                <a:solidFill>
                  <a:schemeClr val="tx1"/>
                </a:solidFill>
              </a:rPr>
              <a:t>بماذا فسر النبي صلى الله عليه وسلم (الغيبة) ؟</a:t>
            </a: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2" name="صورة 16">
            <a:extLst>
              <a:ext uri="{FF2B5EF4-FFF2-40B4-BE49-F238E27FC236}">
                <a16:creationId xmlns:a16="http://schemas.microsoft.com/office/drawing/2014/main" id="{69787CCF-17F6-1A81-0DC6-B83D908A6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45" y="4768499"/>
            <a:ext cx="687288" cy="1009309"/>
          </a:xfrm>
          <a:prstGeom prst="rect">
            <a:avLst/>
          </a:prstGeom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CF42CACC-9906-E3A6-BF7A-A9E147AEE86B}"/>
              </a:ext>
            </a:extLst>
          </p:cNvPr>
          <p:cNvSpPr/>
          <p:nvPr/>
        </p:nvSpPr>
        <p:spPr>
          <a:xfrm>
            <a:off x="704913" y="1641525"/>
            <a:ext cx="3746376" cy="16723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اختر الإجابة الصحيحة :</a:t>
            </a:r>
          </a:p>
          <a:p>
            <a:r>
              <a:rPr lang="ar-SA" b="1" u="sng" dirty="0">
                <a:solidFill>
                  <a:schemeClr val="tx1"/>
                </a:solidFill>
              </a:rPr>
              <a:t>-نسبة أفعال و أقوال لشخص ليست فيه تسمى:</a:t>
            </a:r>
            <a:endParaRPr lang="ar-SA" b="1" dirty="0">
              <a:solidFill>
                <a:schemeClr val="tx1"/>
              </a:solidFill>
            </a:endParaRPr>
          </a:p>
          <a:p>
            <a:r>
              <a:rPr lang="ar-SA" b="1" dirty="0">
                <a:solidFill>
                  <a:schemeClr val="tx1"/>
                </a:solidFill>
              </a:rPr>
              <a:t>-بهتان.</a:t>
            </a:r>
          </a:p>
          <a:p>
            <a:r>
              <a:rPr lang="ar-SA" b="1" dirty="0">
                <a:solidFill>
                  <a:schemeClr val="tx1"/>
                </a:solidFill>
              </a:rPr>
              <a:t>-غيبة.</a:t>
            </a:r>
          </a:p>
          <a:p>
            <a:r>
              <a:rPr lang="ar-SA" b="1" dirty="0">
                <a:solidFill>
                  <a:schemeClr val="tx1"/>
                </a:solidFill>
              </a:rPr>
              <a:t>-نميمة.</a:t>
            </a:r>
          </a:p>
        </p:txBody>
      </p:sp>
      <p:pic>
        <p:nvPicPr>
          <p:cNvPr id="28" name="صورة 16">
            <a:extLst>
              <a:ext uri="{FF2B5EF4-FFF2-40B4-BE49-F238E27FC236}">
                <a16:creationId xmlns:a16="http://schemas.microsoft.com/office/drawing/2014/main" id="{CC789775-2028-A610-3034-2D35A5AB2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8" y="1857997"/>
            <a:ext cx="875103" cy="1285123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1E197AD2-3FCA-8AB4-B666-0DC220BB65DD}"/>
              </a:ext>
            </a:extLst>
          </p:cNvPr>
          <p:cNvSpPr/>
          <p:nvPr/>
        </p:nvSpPr>
        <p:spPr>
          <a:xfrm>
            <a:off x="511270" y="3497035"/>
            <a:ext cx="3746376" cy="16723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-وقد جاء نص قرآني محذرا من خطورة هذا الذنب العظيم-استشهدي بآية؟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32" name="صورة 16">
            <a:extLst>
              <a:ext uri="{FF2B5EF4-FFF2-40B4-BE49-F238E27FC236}">
                <a16:creationId xmlns:a16="http://schemas.microsoft.com/office/drawing/2014/main" id="{D3DBAD3E-DDF9-223A-FC96-B5347FCBB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8" y="3690662"/>
            <a:ext cx="963274" cy="934642"/>
          </a:xfrm>
          <a:prstGeom prst="rect">
            <a:avLst/>
          </a:prstGeom>
        </p:spPr>
      </p:pic>
      <p:pic>
        <p:nvPicPr>
          <p:cNvPr id="33" name="صورة 33">
            <a:extLst>
              <a:ext uri="{FF2B5EF4-FFF2-40B4-BE49-F238E27FC236}">
                <a16:creationId xmlns:a16="http://schemas.microsoft.com/office/drawing/2014/main" id="{BE15D3ED-1C40-0D16-E29D-88E425BDF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16" y="5273154"/>
            <a:ext cx="1073668" cy="1329102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E8EB02E2-1806-6299-69B8-EA1AFBD52760}"/>
              </a:ext>
            </a:extLst>
          </p:cNvPr>
          <p:cNvSpPr/>
          <p:nvPr/>
        </p:nvSpPr>
        <p:spPr>
          <a:xfrm>
            <a:off x="650407" y="5349436"/>
            <a:ext cx="2635624" cy="1176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-عللي تعد الغيبة من الكبائر؟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8CE384A5-798D-A541-4A3C-0272ABAB2A49}"/>
              </a:ext>
            </a:extLst>
          </p:cNvPr>
          <p:cNvSpPr/>
          <p:nvPr/>
        </p:nvSpPr>
        <p:spPr>
          <a:xfrm>
            <a:off x="4655807" y="5640324"/>
            <a:ext cx="7377005" cy="1028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u="sng" dirty="0">
                <a:solidFill>
                  <a:schemeClr val="tx1"/>
                </a:solidFill>
                <a:highlight>
                  <a:srgbClr val="FFFF00"/>
                </a:highlight>
              </a:rPr>
              <a:t>اختر الإجابة الصحيحة :</a:t>
            </a:r>
          </a:p>
          <a:p>
            <a:r>
              <a:rPr lang="ar-SA" sz="1600" b="1" u="sng" dirty="0">
                <a:solidFill>
                  <a:schemeClr val="tx1"/>
                </a:solidFill>
              </a:rPr>
              <a:t>-من الحالات التي تجوز فيها الغيبة:</a:t>
            </a:r>
            <a:endParaRPr lang="ar-SA" sz="1600" b="1" dirty="0">
              <a:solidFill>
                <a:schemeClr val="tx1"/>
              </a:solidFill>
            </a:endParaRPr>
          </a:p>
          <a:p>
            <a:r>
              <a:rPr lang="ar-SA" sz="1600" b="1" dirty="0">
                <a:solidFill>
                  <a:schemeClr val="tx1"/>
                </a:solidFill>
              </a:rPr>
              <a:t>-قول : فلان صاحب منظر قبيح.           - قول : فلان ظلمني و أريد حقي.         - انتقاد تصرفات الآخرين </a:t>
            </a:r>
          </a:p>
        </p:txBody>
      </p:sp>
    </p:spTree>
    <p:extLst>
      <p:ext uri="{BB962C8B-B14F-4D97-AF65-F5344CB8AC3E}">
        <p14:creationId xmlns:p14="http://schemas.microsoft.com/office/powerpoint/2010/main" val="1454722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6E8589E5-23B0-F324-07A7-ACEBCECF77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0917507"/>
              </p:ext>
            </p:extLst>
          </p:nvPr>
        </p:nvGraphicFramePr>
        <p:xfrm>
          <a:off x="3042970" y="190972"/>
          <a:ext cx="9040137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715639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61687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3591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726895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مهارات تفكير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النميمة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14BFA3B0-5763-EE48-D83C-5F076680E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0" y="146515"/>
            <a:ext cx="1902987" cy="1190234"/>
          </a:xfrm>
          <a:prstGeom prst="rect">
            <a:avLst/>
          </a:prstGeom>
        </p:spPr>
      </p:pic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3C13BFD8-34D6-9685-4EA7-C8502ACE6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597112"/>
              </p:ext>
            </p:extLst>
          </p:nvPr>
        </p:nvGraphicFramePr>
        <p:xfrm>
          <a:off x="199052" y="1336749"/>
          <a:ext cx="7544553" cy="23774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48449">
                  <a:extLst>
                    <a:ext uri="{9D8B030D-6E8A-4147-A177-3AD203B41FA5}">
                      <a16:colId xmlns:a16="http://schemas.microsoft.com/office/drawing/2014/main" val="542375362"/>
                    </a:ext>
                  </a:extLst>
                </a:gridCol>
                <a:gridCol w="1499026">
                  <a:extLst>
                    <a:ext uri="{9D8B030D-6E8A-4147-A177-3AD203B41FA5}">
                      <a16:colId xmlns:a16="http://schemas.microsoft.com/office/drawing/2014/main" val="1348231294"/>
                    </a:ext>
                  </a:extLst>
                </a:gridCol>
                <a:gridCol w="1499026">
                  <a:extLst>
                    <a:ext uri="{9D8B030D-6E8A-4147-A177-3AD203B41FA5}">
                      <a16:colId xmlns:a16="http://schemas.microsoft.com/office/drawing/2014/main" val="2362297693"/>
                    </a:ext>
                  </a:extLst>
                </a:gridCol>
                <a:gridCol w="1499026">
                  <a:extLst>
                    <a:ext uri="{9D8B030D-6E8A-4147-A177-3AD203B41FA5}">
                      <a16:colId xmlns:a16="http://schemas.microsoft.com/office/drawing/2014/main" val="2832842074"/>
                    </a:ext>
                  </a:extLst>
                </a:gridCol>
                <a:gridCol w="1499026">
                  <a:extLst>
                    <a:ext uri="{9D8B030D-6E8A-4147-A177-3AD203B41FA5}">
                      <a16:colId xmlns:a16="http://schemas.microsoft.com/office/drawing/2014/main" val="1869781504"/>
                    </a:ext>
                  </a:extLst>
                </a:gridCol>
              </a:tblGrid>
              <a:tr h="1085639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راوي الحديث و فضائله: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أخلاق نهى عنها الحديث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-كيف نستدل من الحديث أن هذه الذنوب من الكبائر؟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-اهتم الإسلام بالنظافة الحسية و المعنوية .بيني من الحديث؟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-مما معنى النميمة؟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312708"/>
                  </a:ext>
                </a:extLst>
              </a:tr>
              <a:tr h="1085639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433097"/>
                  </a:ext>
                </a:extLst>
              </a:tr>
            </a:tbl>
          </a:graphicData>
        </a:graphic>
      </p:graphicFrame>
      <p:pic>
        <p:nvPicPr>
          <p:cNvPr id="4" name="صورة 5">
            <a:extLst>
              <a:ext uri="{FF2B5EF4-FFF2-40B4-BE49-F238E27FC236}">
                <a16:creationId xmlns:a16="http://schemas.microsoft.com/office/drawing/2014/main" id="{9E6D582B-B1E0-E9CC-E4A3-3308D6592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898" y="1513246"/>
            <a:ext cx="3810000" cy="4401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جدول 10">
            <a:extLst>
              <a:ext uri="{FF2B5EF4-FFF2-40B4-BE49-F238E27FC236}">
                <a16:creationId xmlns:a16="http://schemas.microsoft.com/office/drawing/2014/main" id="{8B500B77-E7F1-FA08-460D-73D23EA08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20101"/>
              </p:ext>
            </p:extLst>
          </p:nvPr>
        </p:nvGraphicFramePr>
        <p:xfrm>
          <a:off x="199053" y="3831811"/>
          <a:ext cx="7544552" cy="23774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932395">
                  <a:extLst>
                    <a:ext uri="{9D8B030D-6E8A-4147-A177-3AD203B41FA5}">
                      <a16:colId xmlns:a16="http://schemas.microsoft.com/office/drawing/2014/main" val="542375362"/>
                    </a:ext>
                  </a:extLst>
                </a:gridCol>
                <a:gridCol w="1870719">
                  <a:extLst>
                    <a:ext uri="{9D8B030D-6E8A-4147-A177-3AD203B41FA5}">
                      <a16:colId xmlns:a16="http://schemas.microsoft.com/office/drawing/2014/main" val="1348231294"/>
                    </a:ext>
                  </a:extLst>
                </a:gridCol>
                <a:gridCol w="1870719">
                  <a:extLst>
                    <a:ext uri="{9D8B030D-6E8A-4147-A177-3AD203B41FA5}">
                      <a16:colId xmlns:a16="http://schemas.microsoft.com/office/drawing/2014/main" val="1869781504"/>
                    </a:ext>
                  </a:extLst>
                </a:gridCol>
                <a:gridCol w="1870719">
                  <a:extLst>
                    <a:ext uri="{9D8B030D-6E8A-4147-A177-3AD203B41FA5}">
                      <a16:colId xmlns:a16="http://schemas.microsoft.com/office/drawing/2014/main" val="3116036005"/>
                    </a:ext>
                  </a:extLst>
                </a:gridCol>
              </a:tblGrid>
              <a:tr h="1085639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-ماهي المفاسد المترتبة على النميمة؟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-ماهي المفاسد المترتبة على عدم التوقي من البول؟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-ماهي العقوبة الواردة في حق هذين المذنبين؟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-هل تخفيف عذاب القبر بهذه الطريقة عام في حق كل أحد. وضحي؟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312708"/>
                  </a:ext>
                </a:extLst>
              </a:tr>
              <a:tr h="1085639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433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405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6E8589E5-23B0-F324-07A7-ACEBCECF77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4697030"/>
              </p:ext>
            </p:extLst>
          </p:nvPr>
        </p:nvGraphicFramePr>
        <p:xfrm>
          <a:off x="3042970" y="190972"/>
          <a:ext cx="9040137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715639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61687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3591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726895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مهارات تفكير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الغضب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14BFA3B0-5763-EE48-D83C-5F076680E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0" y="146515"/>
            <a:ext cx="1902987" cy="1190234"/>
          </a:xfrm>
          <a:prstGeom prst="rect">
            <a:avLst/>
          </a:prstGeom>
        </p:spPr>
      </p:pic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3C13BFD8-34D6-9685-4EA7-C8502ACE6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174729"/>
              </p:ext>
            </p:extLst>
          </p:nvPr>
        </p:nvGraphicFramePr>
        <p:xfrm>
          <a:off x="108896" y="1353436"/>
          <a:ext cx="7936491" cy="227435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628891">
                  <a:extLst>
                    <a:ext uri="{9D8B030D-6E8A-4147-A177-3AD203B41FA5}">
                      <a16:colId xmlns:a16="http://schemas.microsoft.com/office/drawing/2014/main" val="542375362"/>
                    </a:ext>
                  </a:extLst>
                </a:gridCol>
                <a:gridCol w="1576900">
                  <a:extLst>
                    <a:ext uri="{9D8B030D-6E8A-4147-A177-3AD203B41FA5}">
                      <a16:colId xmlns:a16="http://schemas.microsoft.com/office/drawing/2014/main" val="1348231294"/>
                    </a:ext>
                  </a:extLst>
                </a:gridCol>
                <a:gridCol w="1576900">
                  <a:extLst>
                    <a:ext uri="{9D8B030D-6E8A-4147-A177-3AD203B41FA5}">
                      <a16:colId xmlns:a16="http://schemas.microsoft.com/office/drawing/2014/main" val="2362297693"/>
                    </a:ext>
                  </a:extLst>
                </a:gridCol>
                <a:gridCol w="1576900">
                  <a:extLst>
                    <a:ext uri="{9D8B030D-6E8A-4147-A177-3AD203B41FA5}">
                      <a16:colId xmlns:a16="http://schemas.microsoft.com/office/drawing/2014/main" val="2832842074"/>
                    </a:ext>
                  </a:extLst>
                </a:gridCol>
                <a:gridCol w="1576900">
                  <a:extLst>
                    <a:ext uri="{9D8B030D-6E8A-4147-A177-3AD203B41FA5}">
                      <a16:colId xmlns:a16="http://schemas.microsoft.com/office/drawing/2014/main" val="1869781504"/>
                    </a:ext>
                  </a:extLst>
                </a:gridCol>
              </a:tblGrid>
              <a:tr h="1085639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راوي الحديث و فضائله: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أخلاق نهى عنها الحديث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-ماهي علامات الغضب؟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-طرق التخلص من الغضب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-مفاسد الغضب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312708"/>
                  </a:ext>
                </a:extLst>
              </a:tr>
              <a:tr h="1085639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433097"/>
                  </a:ext>
                </a:extLst>
              </a:tr>
            </a:tbl>
          </a:graphicData>
        </a:graphic>
      </p:graphicFrame>
      <p:graphicFrame>
        <p:nvGraphicFramePr>
          <p:cNvPr id="8" name="جدول 10">
            <a:extLst>
              <a:ext uri="{FF2B5EF4-FFF2-40B4-BE49-F238E27FC236}">
                <a16:creationId xmlns:a16="http://schemas.microsoft.com/office/drawing/2014/main" id="{8B500B77-E7F1-FA08-460D-73D23EA08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770147"/>
              </p:ext>
            </p:extLst>
          </p:nvPr>
        </p:nvGraphicFramePr>
        <p:xfrm>
          <a:off x="199053" y="3831811"/>
          <a:ext cx="7544552" cy="227435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932395">
                  <a:extLst>
                    <a:ext uri="{9D8B030D-6E8A-4147-A177-3AD203B41FA5}">
                      <a16:colId xmlns:a16="http://schemas.microsoft.com/office/drawing/2014/main" val="542375362"/>
                    </a:ext>
                  </a:extLst>
                </a:gridCol>
                <a:gridCol w="1870719">
                  <a:extLst>
                    <a:ext uri="{9D8B030D-6E8A-4147-A177-3AD203B41FA5}">
                      <a16:colId xmlns:a16="http://schemas.microsoft.com/office/drawing/2014/main" val="1348231294"/>
                    </a:ext>
                  </a:extLst>
                </a:gridCol>
                <a:gridCol w="1870719">
                  <a:extLst>
                    <a:ext uri="{9D8B030D-6E8A-4147-A177-3AD203B41FA5}">
                      <a16:colId xmlns:a16="http://schemas.microsoft.com/office/drawing/2014/main" val="1869781504"/>
                    </a:ext>
                  </a:extLst>
                </a:gridCol>
                <a:gridCol w="1870719">
                  <a:extLst>
                    <a:ext uri="{9D8B030D-6E8A-4147-A177-3AD203B41FA5}">
                      <a16:colId xmlns:a16="http://schemas.microsoft.com/office/drawing/2014/main" val="3116036005"/>
                    </a:ext>
                  </a:extLst>
                </a:gridCol>
              </a:tblGrid>
              <a:tr h="1085639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راوي الحديث و فضائله: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-من هو القوي عند الغضب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-ماهي الصفة. التي تضاد الغضب وينبغي التحلي بها؟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-ماهي الآثار الناتجة عند السيطرة على مشاعر الغضب؟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312708"/>
                  </a:ext>
                </a:extLst>
              </a:tr>
              <a:tr h="1085639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433097"/>
                  </a:ext>
                </a:extLst>
              </a:tr>
            </a:tbl>
          </a:graphicData>
        </a:graphic>
      </p:graphicFrame>
      <p:pic>
        <p:nvPicPr>
          <p:cNvPr id="2" name="صورة 2">
            <a:extLst>
              <a:ext uri="{FF2B5EF4-FFF2-40B4-BE49-F238E27FC236}">
                <a16:creationId xmlns:a16="http://schemas.microsoft.com/office/drawing/2014/main" id="{1F32190A-9379-625E-8673-B8A9365FE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714" y="1420997"/>
            <a:ext cx="3619814" cy="2377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51085E74-8333-5A76-EDFC-509FCE7F0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545" y="4000308"/>
            <a:ext cx="3947562" cy="262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73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39F0DEB2-E6F6-A326-BB28-CE688181EE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965598"/>
              </p:ext>
            </p:extLst>
          </p:nvPr>
        </p:nvGraphicFramePr>
        <p:xfrm>
          <a:off x="2753761" y="251957"/>
          <a:ext cx="9203603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746661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79076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65497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812369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مهارات تفكير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جوامع الدعاء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D0C868F1-923D-5151-2F71-74D480F31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0" y="146515"/>
            <a:ext cx="1902987" cy="1190234"/>
          </a:xfrm>
          <a:prstGeom prst="rect">
            <a:avLst/>
          </a:prstGeom>
        </p:spPr>
      </p:pic>
      <p:graphicFrame>
        <p:nvGraphicFramePr>
          <p:cNvPr id="8" name="جدول 8">
            <a:extLst>
              <a:ext uri="{FF2B5EF4-FFF2-40B4-BE49-F238E27FC236}">
                <a16:creationId xmlns:a16="http://schemas.microsoft.com/office/drawing/2014/main" id="{C0E7520C-1A61-1FBC-092C-98D189F34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256898"/>
              </p:ext>
            </p:extLst>
          </p:nvPr>
        </p:nvGraphicFramePr>
        <p:xfrm>
          <a:off x="968218" y="2624790"/>
          <a:ext cx="10750990" cy="361275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150198">
                  <a:extLst>
                    <a:ext uri="{9D8B030D-6E8A-4147-A177-3AD203B41FA5}">
                      <a16:colId xmlns:a16="http://schemas.microsoft.com/office/drawing/2014/main" val="3070028946"/>
                    </a:ext>
                  </a:extLst>
                </a:gridCol>
                <a:gridCol w="2150198">
                  <a:extLst>
                    <a:ext uri="{9D8B030D-6E8A-4147-A177-3AD203B41FA5}">
                      <a16:colId xmlns:a16="http://schemas.microsoft.com/office/drawing/2014/main" val="3270419838"/>
                    </a:ext>
                  </a:extLst>
                </a:gridCol>
                <a:gridCol w="2150198">
                  <a:extLst>
                    <a:ext uri="{9D8B030D-6E8A-4147-A177-3AD203B41FA5}">
                      <a16:colId xmlns:a16="http://schemas.microsoft.com/office/drawing/2014/main" val="299534831"/>
                    </a:ext>
                  </a:extLst>
                </a:gridCol>
                <a:gridCol w="2150198">
                  <a:extLst>
                    <a:ext uri="{9D8B030D-6E8A-4147-A177-3AD203B41FA5}">
                      <a16:colId xmlns:a16="http://schemas.microsoft.com/office/drawing/2014/main" val="2744532467"/>
                    </a:ext>
                  </a:extLst>
                </a:gridCol>
                <a:gridCol w="2150198">
                  <a:extLst>
                    <a:ext uri="{9D8B030D-6E8A-4147-A177-3AD203B41FA5}">
                      <a16:colId xmlns:a16="http://schemas.microsoft.com/office/drawing/2014/main" val="4280602621"/>
                    </a:ext>
                  </a:extLst>
                </a:gridCol>
              </a:tblGrid>
              <a:tr h="1326758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التوسل بأسماء الله وصفاته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الدعوات الخاصة بالأمور الدنيوية: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السعادة الحقيقة: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الدعوات الآخروية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(زينة الإيمان ): ثلاثة أذكريها: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327222"/>
                  </a:ext>
                </a:extLst>
              </a:tr>
              <a:tr h="768677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807408"/>
                  </a:ext>
                </a:extLst>
              </a:tr>
            </a:tbl>
          </a:graphicData>
        </a:graphic>
      </p:graphicFrame>
      <p:sp>
        <p:nvSpPr>
          <p:cNvPr id="10" name="مستطيل 9">
            <a:extLst>
              <a:ext uri="{FF2B5EF4-FFF2-40B4-BE49-F238E27FC236}">
                <a16:creationId xmlns:a16="http://schemas.microsoft.com/office/drawing/2014/main" id="{A69F2CE8-935D-871B-8770-51BE872EE63C}"/>
              </a:ext>
            </a:extLst>
          </p:cNvPr>
          <p:cNvSpPr/>
          <p:nvPr/>
        </p:nvSpPr>
        <p:spPr>
          <a:xfrm>
            <a:off x="1806480" y="1806468"/>
            <a:ext cx="8579039" cy="620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حللي الدعاء الجامع حسب الجدول ؟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02946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39F0DEB2-E6F6-A326-BB28-CE688181EE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1048100"/>
              </p:ext>
            </p:extLst>
          </p:nvPr>
        </p:nvGraphicFramePr>
        <p:xfrm>
          <a:off x="2753761" y="251957"/>
          <a:ext cx="9203603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746661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79076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65497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812369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مهارات تفكير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كبائر الذنوب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D0C868F1-923D-5151-2F71-74D480F31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0" y="146515"/>
            <a:ext cx="1902987" cy="1190234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E19B7701-1AC7-58ED-F6AF-FA99E50A4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89" y="1399101"/>
            <a:ext cx="5204665" cy="3259153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9ED25347-18A4-217E-26CF-AF448C845FB1}"/>
              </a:ext>
            </a:extLst>
          </p:cNvPr>
          <p:cNvSpPr/>
          <p:nvPr/>
        </p:nvSpPr>
        <p:spPr>
          <a:xfrm>
            <a:off x="9689975" y="1501125"/>
            <a:ext cx="2267389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-راوي الحديث: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499A9631-C074-B6CF-DFDA-CD584BB12B5F}"/>
              </a:ext>
            </a:extLst>
          </p:cNvPr>
          <p:cNvSpPr/>
          <p:nvPr/>
        </p:nvSpPr>
        <p:spPr>
          <a:xfrm>
            <a:off x="9606219" y="3383407"/>
            <a:ext cx="2267389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-أسلوب التعليم؟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E0C090BA-0355-569F-602D-4DA9674B6B4E}"/>
              </a:ext>
            </a:extLst>
          </p:cNvPr>
          <p:cNvSpPr/>
          <p:nvPr/>
        </p:nvSpPr>
        <p:spPr>
          <a:xfrm>
            <a:off x="8281722" y="4777243"/>
            <a:ext cx="1859669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-معنى الكبائر:</a:t>
            </a:r>
          </a:p>
          <a:p>
            <a:pPr algn="ctr"/>
            <a:r>
              <a:rPr lang="ar-SA" dirty="0"/>
              <a:t>-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A500E6F6-C9C9-0112-6671-92F5436945F1}"/>
              </a:ext>
            </a:extLst>
          </p:cNvPr>
          <p:cNvSpPr/>
          <p:nvPr/>
        </p:nvSpPr>
        <p:spPr>
          <a:xfrm>
            <a:off x="6281919" y="4777243"/>
            <a:ext cx="1859669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الكبائر الواردة في الحديث؟</a:t>
            </a:r>
          </a:p>
          <a:p>
            <a:pPr algn="ctr"/>
            <a:r>
              <a:rPr lang="ar-SA" dirty="0"/>
              <a:t>-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2FB0B897-DAA6-6536-5345-3BFC99364E30}"/>
              </a:ext>
            </a:extLst>
          </p:cNvPr>
          <p:cNvSpPr/>
          <p:nvPr/>
        </p:nvSpPr>
        <p:spPr>
          <a:xfrm>
            <a:off x="4236331" y="4760278"/>
            <a:ext cx="1859669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-مثلي لعقوق الوالدين؟</a:t>
            </a:r>
          </a:p>
          <a:p>
            <a:pPr algn="ctr"/>
            <a:r>
              <a:rPr lang="ar-SA" dirty="0"/>
              <a:t>-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A9517B88-E910-7EF2-4EBA-E0F29A75C732}"/>
              </a:ext>
            </a:extLst>
          </p:cNvPr>
          <p:cNvSpPr/>
          <p:nvPr/>
        </p:nvSpPr>
        <p:spPr>
          <a:xfrm>
            <a:off x="2236528" y="4777243"/>
            <a:ext cx="1859669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 معنى قول الزور؟</a:t>
            </a:r>
          </a:p>
          <a:p>
            <a:pPr algn="ctr"/>
            <a:r>
              <a:rPr lang="ar-SA" dirty="0"/>
              <a:t>-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61C32CD8-BC9D-34DF-7EBD-CF0D75042EFF}"/>
              </a:ext>
            </a:extLst>
          </p:cNvPr>
          <p:cNvSpPr/>
          <p:nvPr/>
        </p:nvSpPr>
        <p:spPr>
          <a:xfrm>
            <a:off x="504311" y="3234854"/>
            <a:ext cx="2267389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-مثلي لصور الزور؟</a:t>
            </a:r>
          </a:p>
          <a:p>
            <a:pPr algn="ctr"/>
            <a:r>
              <a:rPr lang="ar-SA" dirty="0"/>
              <a:t>-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5F3A1B5A-C7DA-BEE4-F077-0FB04212837E}"/>
              </a:ext>
            </a:extLst>
          </p:cNvPr>
          <p:cNvSpPr/>
          <p:nvPr/>
        </p:nvSpPr>
        <p:spPr>
          <a:xfrm>
            <a:off x="476905" y="1371401"/>
            <a:ext cx="2267389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-لماذا كرر التحذير من قول الزور؟</a:t>
            </a:r>
          </a:p>
          <a:p>
            <a:pPr algn="ctr"/>
            <a:r>
              <a:rPr lang="ar-SA" dirty="0"/>
              <a:t>-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pic>
        <p:nvPicPr>
          <p:cNvPr id="27" name="صورة 27">
            <a:extLst>
              <a:ext uri="{FF2B5EF4-FFF2-40B4-BE49-F238E27FC236}">
                <a16:creationId xmlns:a16="http://schemas.microsoft.com/office/drawing/2014/main" id="{26119993-5F09-366E-0169-4E58C9442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554" y="2608781"/>
            <a:ext cx="1252146" cy="1252146"/>
          </a:xfrm>
          <a:prstGeom prst="rect">
            <a:avLst/>
          </a:prstGeom>
        </p:spPr>
      </p:pic>
      <p:pic>
        <p:nvPicPr>
          <p:cNvPr id="29" name="صورة 29">
            <a:extLst>
              <a:ext uri="{FF2B5EF4-FFF2-40B4-BE49-F238E27FC236}">
                <a16:creationId xmlns:a16="http://schemas.microsoft.com/office/drawing/2014/main" id="{9A1AE3E4-2A80-CF08-F17E-36304658BB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>
          <a:xfrm>
            <a:off x="2697621" y="2728855"/>
            <a:ext cx="939674" cy="793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3365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9B02E239-B423-0CF0-AF0C-871EA37B69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499202"/>
              </p:ext>
            </p:extLst>
          </p:nvPr>
        </p:nvGraphicFramePr>
        <p:xfrm>
          <a:off x="3744487" y="211871"/>
          <a:ext cx="8128000" cy="907997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542533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6465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470854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249959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33084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الصف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المادة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نوع النشاط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موضوع الدرس </a:t>
                      </a:r>
                    </a:p>
                  </a:txBody>
                  <a:tcPr marL="80754" marR="80754" marT="40377" marB="40377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574913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الثاني متوسط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حديث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التحليل </a:t>
                      </a:r>
                    </a:p>
                    <a:p>
                      <a:pPr algn="ctr" rtl="1"/>
                      <a:r>
                        <a:rPr lang="ar-SA" sz="1600" b="1" dirty="0"/>
                        <a:t>مهارات تفكير 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الخلوة بغير المحارم </a:t>
                      </a:r>
                    </a:p>
                  </a:txBody>
                  <a:tcPr marL="80754" marR="80754" marT="40377" marB="40377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EE493631-CA5C-A9CE-8CF5-A1E3F6DF2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0" y="146515"/>
            <a:ext cx="1902987" cy="1190234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58E10D9D-610B-3C2F-1577-366C54B0C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158" y="1336749"/>
            <a:ext cx="3658292" cy="3139687"/>
          </a:xfrm>
          <a:prstGeom prst="rect">
            <a:avLst/>
          </a:prstGeom>
        </p:spPr>
      </p:pic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71CC69BE-81BA-0C9D-AD6A-0534BA1C473F}"/>
              </a:ext>
            </a:extLst>
          </p:cNvPr>
          <p:cNvCxnSpPr>
            <a:cxnSpLocks/>
          </p:cNvCxnSpPr>
          <p:nvPr/>
        </p:nvCxnSpPr>
        <p:spPr>
          <a:xfrm flipH="1">
            <a:off x="6744956" y="4228472"/>
            <a:ext cx="15627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C9784D6B-B301-93C2-D280-990656C41867}"/>
              </a:ext>
            </a:extLst>
          </p:cNvPr>
          <p:cNvCxnSpPr>
            <a:cxnSpLocks/>
          </p:cNvCxnSpPr>
          <p:nvPr/>
        </p:nvCxnSpPr>
        <p:spPr>
          <a:xfrm flipH="1">
            <a:off x="6938475" y="2507308"/>
            <a:ext cx="144603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399D635-E0A4-C95F-C508-6076A549444C}"/>
              </a:ext>
            </a:extLst>
          </p:cNvPr>
          <p:cNvSpPr/>
          <p:nvPr/>
        </p:nvSpPr>
        <p:spPr>
          <a:xfrm>
            <a:off x="2883844" y="1484018"/>
            <a:ext cx="3658291" cy="6603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r>
              <a:rPr lang="ar-SA" b="1" dirty="0">
                <a:solidFill>
                  <a:schemeClr val="tx1"/>
                </a:solidFill>
              </a:rPr>
              <a:t>-بيني أسلوب التعليم في الحديث؟</a:t>
            </a: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3D678130-9F24-8492-8762-E0745E0B7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49" y="2144409"/>
            <a:ext cx="938290" cy="938290"/>
          </a:xfrm>
          <a:prstGeom prst="rect">
            <a:avLst/>
          </a:prstGeom>
        </p:spPr>
      </p:pic>
      <p:graphicFrame>
        <p:nvGraphicFramePr>
          <p:cNvPr id="19" name="جدول 19">
            <a:extLst>
              <a:ext uri="{FF2B5EF4-FFF2-40B4-BE49-F238E27FC236}">
                <a16:creationId xmlns:a16="http://schemas.microsoft.com/office/drawing/2014/main" id="{05E8395F-9BF5-0E91-4AD1-3A0D31086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50594"/>
              </p:ext>
            </p:extLst>
          </p:nvPr>
        </p:nvGraphicFramePr>
        <p:xfrm>
          <a:off x="2883844" y="2350090"/>
          <a:ext cx="3861112" cy="14833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930556">
                  <a:extLst>
                    <a:ext uri="{9D8B030D-6E8A-4147-A177-3AD203B41FA5}">
                      <a16:colId xmlns:a16="http://schemas.microsoft.com/office/drawing/2014/main" val="1495074000"/>
                    </a:ext>
                  </a:extLst>
                </a:gridCol>
                <a:gridCol w="1930556">
                  <a:extLst>
                    <a:ext uri="{9D8B030D-6E8A-4147-A177-3AD203B41FA5}">
                      <a16:colId xmlns:a16="http://schemas.microsoft.com/office/drawing/2014/main" val="35403317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الكلمة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معناها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334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إياكم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03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الحمو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44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الأنصار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631300"/>
                  </a:ext>
                </a:extLst>
              </a:tr>
            </a:tbl>
          </a:graphicData>
        </a:graphic>
      </p:graphicFrame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43E4947F-9ABE-53FB-4F12-B2C2E10F02C7}"/>
              </a:ext>
            </a:extLst>
          </p:cNvPr>
          <p:cNvCxnSpPr>
            <a:cxnSpLocks/>
          </p:cNvCxnSpPr>
          <p:nvPr/>
        </p:nvCxnSpPr>
        <p:spPr>
          <a:xfrm flipH="1">
            <a:off x="6804182" y="1966614"/>
            <a:ext cx="15627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E1FA620-4461-FDD1-18DC-B36A62EF5332}"/>
              </a:ext>
            </a:extLst>
          </p:cNvPr>
          <p:cNvSpPr/>
          <p:nvPr/>
        </p:nvSpPr>
        <p:spPr>
          <a:xfrm>
            <a:off x="3070192" y="4039131"/>
            <a:ext cx="3658291" cy="1334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r>
              <a:rPr lang="ar-SA" b="1" dirty="0">
                <a:solidFill>
                  <a:schemeClr val="tx1"/>
                </a:solidFill>
              </a:rPr>
              <a:t>قوله : (النسآء)- يقصد أي فئة من النساء؟</a:t>
            </a: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4" name="صورة 24">
            <a:extLst>
              <a:ext uri="{FF2B5EF4-FFF2-40B4-BE49-F238E27FC236}">
                <a16:creationId xmlns:a16="http://schemas.microsoft.com/office/drawing/2014/main" id="{5EE28E8F-7E2E-E5A0-D0A6-1AAF31875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95" y="3623392"/>
            <a:ext cx="1177803" cy="1177803"/>
          </a:xfrm>
          <a:prstGeom prst="rect">
            <a:avLst/>
          </a:prstGeom>
        </p:spPr>
      </p:pic>
      <p:pic>
        <p:nvPicPr>
          <p:cNvPr id="25" name="صورة 25">
            <a:extLst>
              <a:ext uri="{FF2B5EF4-FFF2-40B4-BE49-F238E27FC236}">
                <a16:creationId xmlns:a16="http://schemas.microsoft.com/office/drawing/2014/main" id="{2626D4C6-643F-635A-5EBF-4DD0B3695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8" y="146515"/>
            <a:ext cx="2212441" cy="1207839"/>
          </a:xfrm>
          <a:prstGeom prst="rect">
            <a:avLst/>
          </a:prstGeom>
        </p:spPr>
      </p:pic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id="{4CE8D883-6D55-CCCC-9403-32F980F9D26C}"/>
              </a:ext>
            </a:extLst>
          </p:cNvPr>
          <p:cNvCxnSpPr>
            <a:cxnSpLocks/>
          </p:cNvCxnSpPr>
          <p:nvPr/>
        </p:nvCxnSpPr>
        <p:spPr>
          <a:xfrm flipH="1">
            <a:off x="7808487" y="4517207"/>
            <a:ext cx="1802458" cy="13580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4C79ACC2-9C92-7DA1-646E-4043DBBBC510}"/>
              </a:ext>
            </a:extLst>
          </p:cNvPr>
          <p:cNvSpPr/>
          <p:nvPr/>
        </p:nvSpPr>
        <p:spPr>
          <a:xfrm>
            <a:off x="4010464" y="5554612"/>
            <a:ext cx="3658291" cy="9890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r>
              <a:rPr lang="ar-SA" b="1" dirty="0">
                <a:solidFill>
                  <a:schemeClr val="tx1"/>
                </a:solidFill>
              </a:rPr>
              <a:t>مثلي لأصناف الرجال الذين يحرم عليهم الدخول على النساء؟ </a:t>
            </a: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33" name="صورة 33">
            <a:extLst>
              <a:ext uri="{FF2B5EF4-FFF2-40B4-BE49-F238E27FC236}">
                <a16:creationId xmlns:a16="http://schemas.microsoft.com/office/drawing/2014/main" id="{43B8A055-D5BD-E1F2-75AA-1FA6C04B28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639" y="4739918"/>
            <a:ext cx="964635" cy="7240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5" name="رابط كسهم مستقيم 34">
            <a:extLst>
              <a:ext uri="{FF2B5EF4-FFF2-40B4-BE49-F238E27FC236}">
                <a16:creationId xmlns:a16="http://schemas.microsoft.com/office/drawing/2014/main" id="{8FE8ADF2-027B-353F-744F-8A5FE65ACC12}"/>
              </a:ext>
            </a:extLst>
          </p:cNvPr>
          <p:cNvCxnSpPr>
            <a:cxnSpLocks/>
          </p:cNvCxnSpPr>
          <p:nvPr/>
        </p:nvCxnSpPr>
        <p:spPr>
          <a:xfrm>
            <a:off x="10690949" y="4476436"/>
            <a:ext cx="0" cy="10448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EB54BE39-C55E-6DEA-2AE0-738E1C9822B6}"/>
              </a:ext>
            </a:extLst>
          </p:cNvPr>
          <p:cNvSpPr/>
          <p:nvPr/>
        </p:nvSpPr>
        <p:spPr>
          <a:xfrm>
            <a:off x="8324159" y="5561602"/>
            <a:ext cx="3658291" cy="10845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r>
              <a:rPr lang="ar-SA" b="1" dirty="0">
                <a:solidFill>
                  <a:schemeClr val="tx1"/>
                </a:solidFill>
              </a:rPr>
              <a:t>ماهي المفاسد المترتبة على الدخول على النساء الغير محارم ؟</a:t>
            </a: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40" name="صورة 40">
            <a:extLst>
              <a:ext uri="{FF2B5EF4-FFF2-40B4-BE49-F238E27FC236}">
                <a16:creationId xmlns:a16="http://schemas.microsoft.com/office/drawing/2014/main" id="{934D1EBD-31CB-D516-0EA7-C519F9E753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304" y="4633466"/>
            <a:ext cx="771106" cy="7711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" name="صورة 41">
            <a:extLst>
              <a:ext uri="{FF2B5EF4-FFF2-40B4-BE49-F238E27FC236}">
                <a16:creationId xmlns:a16="http://schemas.microsoft.com/office/drawing/2014/main" id="{FF9EC445-16D3-6945-8861-67F51492CB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78" y="1232307"/>
            <a:ext cx="1549649" cy="8092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صورة 42">
            <a:extLst>
              <a:ext uri="{FF2B5EF4-FFF2-40B4-BE49-F238E27FC236}">
                <a16:creationId xmlns:a16="http://schemas.microsoft.com/office/drawing/2014/main" id="{AE90EA56-DCFB-95FA-DCB3-76F58FD1F5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1" y="1973908"/>
            <a:ext cx="1905000" cy="1066800"/>
          </a:xfrm>
          <a:prstGeom prst="rect">
            <a:avLst/>
          </a:prstGeom>
        </p:spPr>
      </p:pic>
      <p:sp>
        <p:nvSpPr>
          <p:cNvPr id="44" name="مستطيل 43">
            <a:extLst>
              <a:ext uri="{FF2B5EF4-FFF2-40B4-BE49-F238E27FC236}">
                <a16:creationId xmlns:a16="http://schemas.microsoft.com/office/drawing/2014/main" id="{9EDA18EE-859D-D18D-4DDE-C8B6A85DB064}"/>
              </a:ext>
            </a:extLst>
          </p:cNvPr>
          <p:cNvSpPr/>
          <p:nvPr/>
        </p:nvSpPr>
        <p:spPr>
          <a:xfrm>
            <a:off x="555376" y="3159312"/>
            <a:ext cx="1905001" cy="32661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r>
              <a:rPr lang="ar-SA" b="1" dirty="0">
                <a:solidFill>
                  <a:schemeClr val="tx1"/>
                </a:solidFill>
              </a:rPr>
              <a:t>-ماهي السورة التي سبق دراستها فس الفصل الدراسي السابق –حددت من هم محارم المرأة؟</a:t>
            </a: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85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12">
            <a:extLst>
              <a:ext uri="{FF2B5EF4-FFF2-40B4-BE49-F238E27FC236}">
                <a16:creationId xmlns:a16="http://schemas.microsoft.com/office/drawing/2014/main" id="{EFFB69BB-3970-ADD1-AF31-43DD95CE3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36" y="739366"/>
            <a:ext cx="7793527" cy="5379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BBD0328-C209-0C7E-BA86-6629AB1E0AAB}"/>
              </a:ext>
            </a:extLst>
          </p:cNvPr>
          <p:cNvSpPr txBox="1"/>
          <p:nvPr/>
        </p:nvSpPr>
        <p:spPr>
          <a:xfrm>
            <a:off x="4023762" y="2468075"/>
            <a:ext cx="438841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ar-SA" sz="8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التوحيد </a:t>
            </a:r>
            <a:r>
              <a:rPr lang="ar-SA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3977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9B02E239-B423-0CF0-AF0C-871EA37B69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736033"/>
              </p:ext>
            </p:extLst>
          </p:nvPr>
        </p:nvGraphicFramePr>
        <p:xfrm>
          <a:off x="3744487" y="211871"/>
          <a:ext cx="8128000" cy="907997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542533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6465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470854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249959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33084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الصف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المادة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نوع النشاط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موضوع الدرس </a:t>
                      </a:r>
                    </a:p>
                  </a:txBody>
                  <a:tcPr marL="80754" marR="80754" marT="40377" marB="40377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574913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الثاني متوسط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حديث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التحليل </a:t>
                      </a:r>
                    </a:p>
                    <a:p>
                      <a:pPr algn="ctr" rtl="1"/>
                      <a:r>
                        <a:rPr lang="ar-SA" sz="1600" b="1" dirty="0"/>
                        <a:t>مهارات تفكير 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آداب التناجي</a:t>
                      </a:r>
                    </a:p>
                  </a:txBody>
                  <a:tcPr marL="80754" marR="80754" marT="40377" marB="40377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EE493631-CA5C-A9CE-8CF5-A1E3F6DF2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0" y="146515"/>
            <a:ext cx="1902987" cy="1190234"/>
          </a:xfrm>
          <a:prstGeom prst="rect">
            <a:avLst/>
          </a:prstGeom>
        </p:spPr>
      </p:pic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71CC69BE-81BA-0C9D-AD6A-0534BA1C473F}"/>
              </a:ext>
            </a:extLst>
          </p:cNvPr>
          <p:cNvCxnSpPr>
            <a:cxnSpLocks/>
          </p:cNvCxnSpPr>
          <p:nvPr/>
        </p:nvCxnSpPr>
        <p:spPr>
          <a:xfrm flipH="1">
            <a:off x="6744956" y="4228472"/>
            <a:ext cx="15627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C9784D6B-B301-93C2-D280-990656C41867}"/>
              </a:ext>
            </a:extLst>
          </p:cNvPr>
          <p:cNvCxnSpPr>
            <a:cxnSpLocks/>
          </p:cNvCxnSpPr>
          <p:nvPr/>
        </p:nvCxnSpPr>
        <p:spPr>
          <a:xfrm flipH="1">
            <a:off x="6938475" y="2507308"/>
            <a:ext cx="144603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399D635-E0A4-C95F-C508-6076A549444C}"/>
              </a:ext>
            </a:extLst>
          </p:cNvPr>
          <p:cNvSpPr/>
          <p:nvPr/>
        </p:nvSpPr>
        <p:spPr>
          <a:xfrm>
            <a:off x="2883844" y="1484018"/>
            <a:ext cx="3658291" cy="6603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r>
              <a:rPr lang="ar-SA" b="1" dirty="0">
                <a:solidFill>
                  <a:schemeClr val="tx1"/>
                </a:solidFill>
              </a:rPr>
              <a:t>-بيني أسلوب التعليم في الحديث؟</a:t>
            </a: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3D678130-9F24-8492-8762-E0745E0B7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49" y="2144409"/>
            <a:ext cx="938290" cy="938290"/>
          </a:xfrm>
          <a:prstGeom prst="rect">
            <a:avLst/>
          </a:prstGeom>
        </p:spPr>
      </p:pic>
      <p:graphicFrame>
        <p:nvGraphicFramePr>
          <p:cNvPr id="19" name="جدول 19">
            <a:extLst>
              <a:ext uri="{FF2B5EF4-FFF2-40B4-BE49-F238E27FC236}">
                <a16:creationId xmlns:a16="http://schemas.microsoft.com/office/drawing/2014/main" id="{05E8395F-9BF5-0E91-4AD1-3A0D31086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767714"/>
              </p:ext>
            </p:extLst>
          </p:nvPr>
        </p:nvGraphicFramePr>
        <p:xfrm>
          <a:off x="2883844" y="2350090"/>
          <a:ext cx="3861112" cy="14833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930556">
                  <a:extLst>
                    <a:ext uri="{9D8B030D-6E8A-4147-A177-3AD203B41FA5}">
                      <a16:colId xmlns:a16="http://schemas.microsoft.com/office/drawing/2014/main" val="1495074000"/>
                    </a:ext>
                  </a:extLst>
                </a:gridCol>
                <a:gridCol w="1930556">
                  <a:extLst>
                    <a:ext uri="{9D8B030D-6E8A-4147-A177-3AD203B41FA5}">
                      <a16:colId xmlns:a16="http://schemas.microsoft.com/office/drawing/2014/main" val="35403317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الكلمة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معناها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334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يتناجى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03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تختلطوا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44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يحزنه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631300"/>
                  </a:ext>
                </a:extLst>
              </a:tr>
            </a:tbl>
          </a:graphicData>
        </a:graphic>
      </p:graphicFrame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43E4947F-9ABE-53FB-4F12-B2C2E10F02C7}"/>
              </a:ext>
            </a:extLst>
          </p:cNvPr>
          <p:cNvCxnSpPr>
            <a:cxnSpLocks/>
          </p:cNvCxnSpPr>
          <p:nvPr/>
        </p:nvCxnSpPr>
        <p:spPr>
          <a:xfrm flipH="1">
            <a:off x="6804182" y="1966614"/>
            <a:ext cx="15627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E1FA620-4461-FDD1-18DC-B36A62EF5332}"/>
              </a:ext>
            </a:extLst>
          </p:cNvPr>
          <p:cNvSpPr/>
          <p:nvPr/>
        </p:nvSpPr>
        <p:spPr>
          <a:xfrm>
            <a:off x="2581056" y="4039131"/>
            <a:ext cx="4147428" cy="1334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r>
              <a:rPr lang="ar-SA" b="1" dirty="0">
                <a:solidFill>
                  <a:schemeClr val="tx1"/>
                </a:solidFill>
              </a:rPr>
              <a:t>عللي : جاء النهي عن تناجي الاثنين دون الثالث – ويقاس عليها تناجي الأربعة دون الخامس؟</a:t>
            </a: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4" name="صورة 24">
            <a:extLst>
              <a:ext uri="{FF2B5EF4-FFF2-40B4-BE49-F238E27FC236}">
                <a16:creationId xmlns:a16="http://schemas.microsoft.com/office/drawing/2014/main" id="{5EE28E8F-7E2E-E5A0-D0A6-1AAF31875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95" y="3623392"/>
            <a:ext cx="1177803" cy="1177803"/>
          </a:xfrm>
          <a:prstGeom prst="rect">
            <a:avLst/>
          </a:prstGeom>
        </p:spPr>
      </p:pic>
      <p:pic>
        <p:nvPicPr>
          <p:cNvPr id="25" name="صورة 25">
            <a:extLst>
              <a:ext uri="{FF2B5EF4-FFF2-40B4-BE49-F238E27FC236}">
                <a16:creationId xmlns:a16="http://schemas.microsoft.com/office/drawing/2014/main" id="{2626D4C6-643F-635A-5EBF-4DD0B3695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8" y="146515"/>
            <a:ext cx="2212441" cy="1207839"/>
          </a:xfrm>
          <a:prstGeom prst="rect">
            <a:avLst/>
          </a:prstGeom>
        </p:spPr>
      </p:pic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id="{4CE8D883-6D55-CCCC-9403-32F980F9D26C}"/>
              </a:ext>
            </a:extLst>
          </p:cNvPr>
          <p:cNvCxnSpPr>
            <a:cxnSpLocks/>
          </p:cNvCxnSpPr>
          <p:nvPr/>
        </p:nvCxnSpPr>
        <p:spPr>
          <a:xfrm flipH="1">
            <a:off x="7808487" y="4517207"/>
            <a:ext cx="1802458" cy="13580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4C79ACC2-9C92-7DA1-646E-4043DBBBC510}"/>
              </a:ext>
            </a:extLst>
          </p:cNvPr>
          <p:cNvSpPr/>
          <p:nvPr/>
        </p:nvSpPr>
        <p:spPr>
          <a:xfrm>
            <a:off x="4010464" y="5554612"/>
            <a:ext cx="3658291" cy="9890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r>
              <a:rPr lang="ar-SA" b="1" dirty="0">
                <a:solidFill>
                  <a:schemeClr val="tx1"/>
                </a:solidFill>
              </a:rPr>
              <a:t>ماهي شرط تناجي مجموعة دون البقية؟</a:t>
            </a: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33" name="صورة 33">
            <a:extLst>
              <a:ext uri="{FF2B5EF4-FFF2-40B4-BE49-F238E27FC236}">
                <a16:creationId xmlns:a16="http://schemas.microsoft.com/office/drawing/2014/main" id="{43B8A055-D5BD-E1F2-75AA-1FA6C04B2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639" y="4739918"/>
            <a:ext cx="964635" cy="7240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5" name="رابط كسهم مستقيم 34">
            <a:extLst>
              <a:ext uri="{FF2B5EF4-FFF2-40B4-BE49-F238E27FC236}">
                <a16:creationId xmlns:a16="http://schemas.microsoft.com/office/drawing/2014/main" id="{8FE8ADF2-027B-353F-744F-8A5FE65ACC12}"/>
              </a:ext>
            </a:extLst>
          </p:cNvPr>
          <p:cNvCxnSpPr>
            <a:cxnSpLocks/>
          </p:cNvCxnSpPr>
          <p:nvPr/>
        </p:nvCxnSpPr>
        <p:spPr>
          <a:xfrm>
            <a:off x="10690949" y="4476436"/>
            <a:ext cx="0" cy="10448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EB54BE39-C55E-6DEA-2AE0-738E1C9822B6}"/>
              </a:ext>
            </a:extLst>
          </p:cNvPr>
          <p:cNvSpPr/>
          <p:nvPr/>
        </p:nvSpPr>
        <p:spPr>
          <a:xfrm>
            <a:off x="8324159" y="5561602"/>
            <a:ext cx="3658291" cy="10845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r>
              <a:rPr lang="ar-SA" b="1" dirty="0">
                <a:solidFill>
                  <a:schemeClr val="tx1"/>
                </a:solidFill>
              </a:rPr>
              <a:t>ماهي المفاسد المترتبة على التناجي؟</a:t>
            </a: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40" name="صورة 40">
            <a:extLst>
              <a:ext uri="{FF2B5EF4-FFF2-40B4-BE49-F238E27FC236}">
                <a16:creationId xmlns:a16="http://schemas.microsoft.com/office/drawing/2014/main" id="{934D1EBD-31CB-D516-0EA7-C519F9E753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304" y="4633466"/>
            <a:ext cx="771106" cy="7711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" name="صورة 41">
            <a:extLst>
              <a:ext uri="{FF2B5EF4-FFF2-40B4-BE49-F238E27FC236}">
                <a16:creationId xmlns:a16="http://schemas.microsoft.com/office/drawing/2014/main" id="{FF9EC445-16D3-6945-8861-67F51492CB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78" y="1232307"/>
            <a:ext cx="1549649" cy="8092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صورة 42">
            <a:extLst>
              <a:ext uri="{FF2B5EF4-FFF2-40B4-BE49-F238E27FC236}">
                <a16:creationId xmlns:a16="http://schemas.microsoft.com/office/drawing/2014/main" id="{AE90EA56-DCFB-95FA-DCB3-76F58FD1F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1" y="1973908"/>
            <a:ext cx="1905000" cy="1066800"/>
          </a:xfrm>
          <a:prstGeom prst="rect">
            <a:avLst/>
          </a:prstGeom>
        </p:spPr>
      </p:pic>
      <p:sp>
        <p:nvSpPr>
          <p:cNvPr id="44" name="مستطيل 43">
            <a:extLst>
              <a:ext uri="{FF2B5EF4-FFF2-40B4-BE49-F238E27FC236}">
                <a16:creationId xmlns:a16="http://schemas.microsoft.com/office/drawing/2014/main" id="{9EDA18EE-859D-D18D-4DDE-C8B6A85DB064}"/>
              </a:ext>
            </a:extLst>
          </p:cNvPr>
          <p:cNvSpPr/>
          <p:nvPr/>
        </p:nvSpPr>
        <p:spPr>
          <a:xfrm>
            <a:off x="555376" y="3159312"/>
            <a:ext cx="1905001" cy="32661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r>
              <a:rPr lang="ar-SA" b="1" dirty="0">
                <a:solidFill>
                  <a:schemeClr val="tx1"/>
                </a:solidFill>
              </a:rPr>
              <a:t>راعى الإسلام الحالة الشعورية للمسلم –فحرم التناجي –أذكري أمورا أخرى؟</a:t>
            </a: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D80769A9-20B8-34AD-330A-BCAEDC4B7A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49" y="1412642"/>
            <a:ext cx="3716201" cy="269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64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12">
            <a:extLst>
              <a:ext uri="{FF2B5EF4-FFF2-40B4-BE49-F238E27FC236}">
                <a16:creationId xmlns:a16="http://schemas.microsoft.com/office/drawing/2014/main" id="{EFFB69BB-3970-ADD1-AF31-43DD95CE3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36" y="739366"/>
            <a:ext cx="7793527" cy="5379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BBD0328-C209-0C7E-BA86-6629AB1E0AAB}"/>
              </a:ext>
            </a:extLst>
          </p:cNvPr>
          <p:cNvSpPr txBox="1"/>
          <p:nvPr/>
        </p:nvSpPr>
        <p:spPr>
          <a:xfrm>
            <a:off x="4023762" y="2468075"/>
            <a:ext cx="438841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ar-SA" sz="8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الفقه </a:t>
            </a:r>
            <a:endParaRPr lang="ar-SA" sz="8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2215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لقطة الشاشة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49" t="45424" r="44554" b="25559"/>
          <a:stretch/>
        </p:blipFill>
        <p:spPr>
          <a:xfrm>
            <a:off x="7142591" y="1654491"/>
            <a:ext cx="1294363" cy="1146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 descr="لقطة الشاشة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5" r="64484" b="21704"/>
          <a:stretch/>
        </p:blipFill>
        <p:spPr>
          <a:xfrm>
            <a:off x="3612838" y="1607954"/>
            <a:ext cx="1483277" cy="1302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عنصر نائب للمحتوى 3" descr="لقطة الشاشة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024" r="70560"/>
          <a:stretch/>
        </p:blipFill>
        <p:spPr>
          <a:xfrm>
            <a:off x="5447305" y="1649624"/>
            <a:ext cx="1425234" cy="1219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عنصر نائب للمحتوى 3" descr="لقطة الشاشة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88" t="27015" r="65117" b="47400"/>
          <a:stretch/>
        </p:blipFill>
        <p:spPr>
          <a:xfrm>
            <a:off x="8707006" y="1649624"/>
            <a:ext cx="1312859" cy="1146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عنصر نائب للمحتوى 3" descr="لقطة الشاشة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87" t="7046" r="41127" b="58945"/>
          <a:stretch/>
        </p:blipFill>
        <p:spPr>
          <a:xfrm>
            <a:off x="10350722" y="1493831"/>
            <a:ext cx="1481951" cy="1358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 descr="لقطة الشاشة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35" y="4183630"/>
            <a:ext cx="3380871" cy="1915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عنصر نائب للمحتوى 4">
            <a:extLst>
              <a:ext uri="{FF2B5EF4-FFF2-40B4-BE49-F238E27FC236}">
                <a16:creationId xmlns:a16="http://schemas.microsoft.com/office/drawing/2014/main" id="{35591DF5-65B8-098E-E06A-E00C750E6B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6192150"/>
              </p:ext>
            </p:extLst>
          </p:nvPr>
        </p:nvGraphicFramePr>
        <p:xfrm>
          <a:off x="3520792" y="253843"/>
          <a:ext cx="8549740" cy="907997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22571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09519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47172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47047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33084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الصف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المادة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نوع النشاط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موضوع الدرس </a:t>
                      </a:r>
                    </a:p>
                  </a:txBody>
                  <a:tcPr marL="80754" marR="80754" marT="40377" marB="40377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574913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الثاني متوسط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فقه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/>
                        <a:t>إقرأ الصورة</a:t>
                      </a:r>
                      <a:endParaRPr lang="ar-SA" sz="1600" b="1" dirty="0"/>
                    </a:p>
                    <a:p>
                      <a:pPr algn="ctr" rtl="1"/>
                      <a:r>
                        <a:rPr lang="ar-SA" sz="1600" b="1" dirty="0"/>
                        <a:t>مهارات تفكير 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محظورات الإحرام</a:t>
                      </a:r>
                    </a:p>
                  </a:txBody>
                  <a:tcPr marL="80754" marR="80754" marT="40377" marB="40377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4" name="صورة 25">
            <a:extLst>
              <a:ext uri="{FF2B5EF4-FFF2-40B4-BE49-F238E27FC236}">
                <a16:creationId xmlns:a16="http://schemas.microsoft.com/office/drawing/2014/main" id="{BF8C5418-74EF-DF9C-DC0B-A8B918F45C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99" y="245569"/>
            <a:ext cx="1746780" cy="953620"/>
          </a:xfrm>
          <a:prstGeom prst="rect">
            <a:avLst/>
          </a:prstGeom>
        </p:spPr>
      </p:pic>
      <p:graphicFrame>
        <p:nvGraphicFramePr>
          <p:cNvPr id="15" name="جدول 15">
            <a:extLst>
              <a:ext uri="{FF2B5EF4-FFF2-40B4-BE49-F238E27FC236}">
                <a16:creationId xmlns:a16="http://schemas.microsoft.com/office/drawing/2014/main" id="{E433A3BF-C975-2DCC-8F22-1BB3111D35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583981"/>
              </p:ext>
            </p:extLst>
          </p:nvPr>
        </p:nvGraphicFramePr>
        <p:xfrm>
          <a:off x="603566" y="3259477"/>
          <a:ext cx="11106753" cy="7416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86679">
                  <a:extLst>
                    <a:ext uri="{9D8B030D-6E8A-4147-A177-3AD203B41FA5}">
                      <a16:colId xmlns:a16="http://schemas.microsoft.com/office/drawing/2014/main" val="3341018731"/>
                    </a:ext>
                  </a:extLst>
                </a:gridCol>
                <a:gridCol w="1586679">
                  <a:extLst>
                    <a:ext uri="{9D8B030D-6E8A-4147-A177-3AD203B41FA5}">
                      <a16:colId xmlns:a16="http://schemas.microsoft.com/office/drawing/2014/main" val="1783341184"/>
                    </a:ext>
                  </a:extLst>
                </a:gridCol>
                <a:gridCol w="1586679">
                  <a:extLst>
                    <a:ext uri="{9D8B030D-6E8A-4147-A177-3AD203B41FA5}">
                      <a16:colId xmlns:a16="http://schemas.microsoft.com/office/drawing/2014/main" val="4173345940"/>
                    </a:ext>
                  </a:extLst>
                </a:gridCol>
                <a:gridCol w="1586679">
                  <a:extLst>
                    <a:ext uri="{9D8B030D-6E8A-4147-A177-3AD203B41FA5}">
                      <a16:colId xmlns:a16="http://schemas.microsoft.com/office/drawing/2014/main" val="2292631306"/>
                    </a:ext>
                  </a:extLst>
                </a:gridCol>
                <a:gridCol w="1586679">
                  <a:extLst>
                    <a:ext uri="{9D8B030D-6E8A-4147-A177-3AD203B41FA5}">
                      <a16:colId xmlns:a16="http://schemas.microsoft.com/office/drawing/2014/main" val="2660171620"/>
                    </a:ext>
                  </a:extLst>
                </a:gridCol>
                <a:gridCol w="1586679">
                  <a:extLst>
                    <a:ext uri="{9D8B030D-6E8A-4147-A177-3AD203B41FA5}">
                      <a16:colId xmlns:a16="http://schemas.microsoft.com/office/drawing/2014/main" val="101530630"/>
                    </a:ext>
                  </a:extLst>
                </a:gridCol>
                <a:gridCol w="1586679">
                  <a:extLst>
                    <a:ext uri="{9D8B030D-6E8A-4147-A177-3AD203B41FA5}">
                      <a16:colId xmlns:a16="http://schemas.microsoft.com/office/drawing/2014/main" val="16249768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270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64322"/>
                  </a:ext>
                </a:extLst>
              </a:tr>
            </a:tbl>
          </a:graphicData>
        </a:graphic>
      </p:graphicFrame>
      <p:pic>
        <p:nvPicPr>
          <p:cNvPr id="16" name="صورة 16">
            <a:extLst>
              <a:ext uri="{FF2B5EF4-FFF2-40B4-BE49-F238E27FC236}">
                <a16:creationId xmlns:a16="http://schemas.microsoft.com/office/drawing/2014/main" id="{C831B70E-2D57-DC4B-1962-6B26D13D0A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84" y="1546421"/>
            <a:ext cx="1596302" cy="1596302"/>
          </a:xfrm>
          <a:prstGeom prst="rect">
            <a:avLst/>
          </a:prstGeom>
        </p:spPr>
      </p:pic>
      <p:pic>
        <p:nvPicPr>
          <p:cNvPr id="17" name="صورة 17">
            <a:extLst>
              <a:ext uri="{FF2B5EF4-FFF2-40B4-BE49-F238E27FC236}">
                <a16:creationId xmlns:a16="http://schemas.microsoft.com/office/drawing/2014/main" id="{79612C8B-B658-88BA-D8AD-13BCA49AB8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36"/>
          <a:stretch/>
        </p:blipFill>
        <p:spPr>
          <a:xfrm>
            <a:off x="1685679" y="2444187"/>
            <a:ext cx="1596302" cy="756913"/>
          </a:xfrm>
          <a:prstGeom prst="rect">
            <a:avLst/>
          </a:prstGeom>
        </p:spPr>
      </p:pic>
      <p:pic>
        <p:nvPicPr>
          <p:cNvPr id="18" name="صورة 18">
            <a:extLst>
              <a:ext uri="{FF2B5EF4-FFF2-40B4-BE49-F238E27FC236}">
                <a16:creationId xmlns:a16="http://schemas.microsoft.com/office/drawing/2014/main" id="{B2FD6597-F290-7020-C44B-60A6F7D65D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45" y="1620722"/>
            <a:ext cx="1245732" cy="1245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صورة 24">
            <a:extLst>
              <a:ext uri="{FF2B5EF4-FFF2-40B4-BE49-F238E27FC236}">
                <a16:creationId xmlns:a16="http://schemas.microsoft.com/office/drawing/2014/main" id="{DE9D4960-516D-3180-420D-96AEFC8137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04" y="4614607"/>
            <a:ext cx="1177803" cy="1177803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40B74ADB-442E-38A2-8FC7-DA9A35A3CF82}"/>
              </a:ext>
            </a:extLst>
          </p:cNvPr>
          <p:cNvSpPr/>
          <p:nvPr/>
        </p:nvSpPr>
        <p:spPr>
          <a:xfrm>
            <a:off x="4476435" y="4948366"/>
            <a:ext cx="3313337" cy="1177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0" name="صورة 9" descr="لقطة الشاشة">
            <a:extLst>
              <a:ext uri="{FF2B5EF4-FFF2-40B4-BE49-F238E27FC236}">
                <a16:creationId xmlns:a16="http://schemas.microsoft.com/office/drawing/2014/main" id="{250B57C2-22CF-DBDD-03D2-47D21A435D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04" y="4094923"/>
            <a:ext cx="3541741" cy="2457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 descr="لقطة الشاشة">
            <a:extLst>
              <a:ext uri="{FF2B5EF4-FFF2-40B4-BE49-F238E27FC236}">
                <a16:creationId xmlns:a16="http://schemas.microsoft.com/office/drawing/2014/main" id="{985EA6EE-131A-AD3F-1C99-9A713B89B9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1" y="4111452"/>
            <a:ext cx="4060135" cy="2500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204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12" y="3851443"/>
            <a:ext cx="1871133" cy="1615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9814" r="45370" b="12037"/>
          <a:stretch/>
        </p:blipFill>
        <p:spPr>
          <a:xfrm>
            <a:off x="10283701" y="3849234"/>
            <a:ext cx="1059304" cy="1615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79" t="42315"/>
          <a:stretch/>
        </p:blipFill>
        <p:spPr>
          <a:xfrm>
            <a:off x="5957756" y="3777353"/>
            <a:ext cx="1790700" cy="1689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40" y="3812189"/>
            <a:ext cx="3200400" cy="1689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5" y="3270131"/>
            <a:ext cx="2063856" cy="2324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ستطيل مستدير الزوايا 7"/>
          <p:cNvSpPr/>
          <p:nvPr/>
        </p:nvSpPr>
        <p:spPr>
          <a:xfrm>
            <a:off x="10417748" y="5609239"/>
            <a:ext cx="787400" cy="723900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/>
              <a:t>1</a:t>
            </a: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8652012" y="5594350"/>
            <a:ext cx="787400" cy="723900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/>
              <a:t>2</a:t>
            </a: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6429287" y="5638800"/>
            <a:ext cx="787400" cy="723900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/>
              <a:t>3</a:t>
            </a: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3870680" y="5669653"/>
            <a:ext cx="787400" cy="723900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/>
              <a:t>4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95653" y="5669653"/>
            <a:ext cx="787400" cy="723900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/>
              <a:t>5</a:t>
            </a:r>
          </a:p>
        </p:txBody>
      </p:sp>
      <p:graphicFrame>
        <p:nvGraphicFramePr>
          <p:cNvPr id="19" name="عنصر نائب للمحتوى 4">
            <a:extLst>
              <a:ext uri="{FF2B5EF4-FFF2-40B4-BE49-F238E27FC236}">
                <a16:creationId xmlns:a16="http://schemas.microsoft.com/office/drawing/2014/main" id="{96D8F340-998D-D900-16BE-4738290C20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5360877"/>
              </p:ext>
            </p:extLst>
          </p:nvPr>
        </p:nvGraphicFramePr>
        <p:xfrm>
          <a:off x="3520792" y="253843"/>
          <a:ext cx="8549740" cy="907997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22571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09519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47172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47047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33084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الصف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المادة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نوع النشاط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موضوع الدرس </a:t>
                      </a:r>
                    </a:p>
                  </a:txBody>
                  <a:tcPr marL="80754" marR="80754" marT="40377" marB="40377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574913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الثاني متوسط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فقه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إقرأ الصورة</a:t>
                      </a:r>
                    </a:p>
                    <a:p>
                      <a:pPr algn="ctr" rtl="1"/>
                      <a:r>
                        <a:rPr lang="ar-SA" sz="1600" b="1" dirty="0"/>
                        <a:t>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العمرة</a:t>
                      </a:r>
                    </a:p>
                  </a:txBody>
                  <a:tcPr marL="80754" marR="80754" marT="40377" marB="40377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21" name="صورة 25">
            <a:extLst>
              <a:ext uri="{FF2B5EF4-FFF2-40B4-BE49-F238E27FC236}">
                <a16:creationId xmlns:a16="http://schemas.microsoft.com/office/drawing/2014/main" id="{7E3C7991-D8D6-5065-4791-4DE4837B4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8" y="146515"/>
            <a:ext cx="2212441" cy="1207839"/>
          </a:xfrm>
          <a:prstGeom prst="rect">
            <a:avLst/>
          </a:prstGeom>
        </p:spPr>
      </p:pic>
      <p:graphicFrame>
        <p:nvGraphicFramePr>
          <p:cNvPr id="23" name="جدول 15">
            <a:extLst>
              <a:ext uri="{FF2B5EF4-FFF2-40B4-BE49-F238E27FC236}">
                <a16:creationId xmlns:a16="http://schemas.microsoft.com/office/drawing/2014/main" id="{072FED34-E78E-7276-CB32-CF42403CD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318837"/>
              </p:ext>
            </p:extLst>
          </p:nvPr>
        </p:nvGraphicFramePr>
        <p:xfrm>
          <a:off x="498862" y="2024454"/>
          <a:ext cx="11233800" cy="129588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246760">
                  <a:extLst>
                    <a:ext uri="{9D8B030D-6E8A-4147-A177-3AD203B41FA5}">
                      <a16:colId xmlns:a16="http://schemas.microsoft.com/office/drawing/2014/main" val="3341018731"/>
                    </a:ext>
                  </a:extLst>
                </a:gridCol>
                <a:gridCol w="2246760">
                  <a:extLst>
                    <a:ext uri="{9D8B030D-6E8A-4147-A177-3AD203B41FA5}">
                      <a16:colId xmlns:a16="http://schemas.microsoft.com/office/drawing/2014/main" val="1783341184"/>
                    </a:ext>
                  </a:extLst>
                </a:gridCol>
                <a:gridCol w="2246760">
                  <a:extLst>
                    <a:ext uri="{9D8B030D-6E8A-4147-A177-3AD203B41FA5}">
                      <a16:colId xmlns:a16="http://schemas.microsoft.com/office/drawing/2014/main" val="4173345940"/>
                    </a:ext>
                  </a:extLst>
                </a:gridCol>
                <a:gridCol w="2246760">
                  <a:extLst>
                    <a:ext uri="{9D8B030D-6E8A-4147-A177-3AD203B41FA5}">
                      <a16:colId xmlns:a16="http://schemas.microsoft.com/office/drawing/2014/main" val="2292631306"/>
                    </a:ext>
                  </a:extLst>
                </a:gridCol>
                <a:gridCol w="2246760">
                  <a:extLst>
                    <a:ext uri="{9D8B030D-6E8A-4147-A177-3AD203B41FA5}">
                      <a16:colId xmlns:a16="http://schemas.microsoft.com/office/drawing/2014/main" val="2660171620"/>
                    </a:ext>
                  </a:extLst>
                </a:gridCol>
              </a:tblGrid>
              <a:tr h="64794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270989"/>
                  </a:ext>
                </a:extLst>
              </a:tr>
              <a:tr h="647943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64322"/>
                  </a:ext>
                </a:extLst>
              </a:tr>
            </a:tbl>
          </a:graphicData>
        </a:graphic>
      </p:graphicFrame>
      <p:sp>
        <p:nvSpPr>
          <p:cNvPr id="25" name="مستطيل 24">
            <a:extLst>
              <a:ext uri="{FF2B5EF4-FFF2-40B4-BE49-F238E27FC236}">
                <a16:creationId xmlns:a16="http://schemas.microsoft.com/office/drawing/2014/main" id="{25232F9B-EB89-AF18-3210-358877AA2E94}"/>
              </a:ext>
            </a:extLst>
          </p:cNvPr>
          <p:cNvSpPr/>
          <p:nvPr/>
        </p:nvSpPr>
        <p:spPr>
          <a:xfrm>
            <a:off x="6096000" y="1354354"/>
            <a:ext cx="453692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endParaRPr lang="ar-SA" sz="2000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-تتبعي خطوات العمرة؟</a:t>
            </a:r>
          </a:p>
        </p:txBody>
      </p:sp>
    </p:spTree>
    <p:extLst>
      <p:ext uri="{BB962C8B-B14F-4D97-AF65-F5344CB8AC3E}">
        <p14:creationId xmlns:p14="http://schemas.microsoft.com/office/powerpoint/2010/main" val="95418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327722"/>
              </p:ext>
            </p:extLst>
          </p:nvPr>
        </p:nvGraphicFramePr>
        <p:xfrm>
          <a:off x="546605" y="2866931"/>
          <a:ext cx="11302998" cy="328399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883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3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3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3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38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838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48961">
                <a:tc>
                  <a:txBody>
                    <a:bodyPr/>
                    <a:lstStyle/>
                    <a:p>
                      <a:pPr algn="ctr" rtl="1"/>
                      <a:r>
                        <a:rPr lang="ar-S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</a:p>
                    <a:p>
                      <a:pPr algn="ctr" rtl="1"/>
                      <a:r>
                        <a:rPr lang="ar-S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ذي الحجة</a:t>
                      </a:r>
                      <a:endParaRPr lang="ar-SA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</a:p>
                    <a:p>
                      <a:pPr algn="ctr" rtl="1"/>
                      <a:r>
                        <a:rPr lang="ar-S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ذي</a:t>
                      </a:r>
                      <a:r>
                        <a:rPr lang="ar-SA" sz="16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algn="ctr" rtl="1"/>
                      <a:r>
                        <a:rPr lang="ar-SA" sz="16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الحجة</a:t>
                      </a:r>
                      <a:endParaRPr lang="ar-SA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</a:p>
                    <a:p>
                      <a:pPr algn="ctr" rtl="1"/>
                      <a:r>
                        <a:rPr lang="ar-S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ذي</a:t>
                      </a:r>
                    </a:p>
                    <a:p>
                      <a:pPr algn="ctr" rtl="1"/>
                      <a:r>
                        <a:rPr lang="ar-S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الحجة</a:t>
                      </a:r>
                      <a:endParaRPr lang="ar-SA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</a:p>
                    <a:p>
                      <a:pPr algn="ctr" rtl="1"/>
                      <a:r>
                        <a:rPr lang="ar-S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ذي</a:t>
                      </a:r>
                    </a:p>
                    <a:p>
                      <a:pPr algn="ctr" rtl="1"/>
                      <a:r>
                        <a:rPr lang="ar-S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الحجة</a:t>
                      </a:r>
                      <a:endParaRPr lang="ar-SA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</a:p>
                    <a:p>
                      <a:pPr algn="ctr" rtl="1"/>
                      <a:r>
                        <a:rPr lang="ar-S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ذي الحجة</a:t>
                      </a:r>
                      <a:endParaRPr lang="ar-SA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</a:p>
                    <a:p>
                      <a:pPr algn="ctr" rtl="1"/>
                      <a:r>
                        <a:rPr lang="ar-S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ذي الحجة</a:t>
                      </a:r>
                      <a:endParaRPr lang="ar-SA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5037">
                <a:tc>
                  <a:txBody>
                    <a:bodyPr/>
                    <a:lstStyle/>
                    <a:p>
                      <a:pPr algn="ctr" rtl="1"/>
                      <a:endParaRPr lang="ar-SA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مستطيل 3"/>
          <p:cNvSpPr/>
          <p:nvPr/>
        </p:nvSpPr>
        <p:spPr>
          <a:xfrm>
            <a:off x="2451231" y="2215991"/>
            <a:ext cx="672797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تتبعي الجدول الزمني للحج –ودوني أبرز أعماله :</a:t>
            </a:r>
            <a:endParaRPr lang="ar-SA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عنصر نائب للمحتوى 4">
            <a:extLst>
              <a:ext uri="{FF2B5EF4-FFF2-40B4-BE49-F238E27FC236}">
                <a16:creationId xmlns:a16="http://schemas.microsoft.com/office/drawing/2014/main" id="{ED15EB9D-B913-8FF8-A791-91036FED13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2039923"/>
              </p:ext>
            </p:extLst>
          </p:nvPr>
        </p:nvGraphicFramePr>
        <p:xfrm>
          <a:off x="3299863" y="467605"/>
          <a:ext cx="8549740" cy="907997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22571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09519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47172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47047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33084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الصف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المادة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نوع النشاط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موضوع الدرس </a:t>
                      </a:r>
                    </a:p>
                  </a:txBody>
                  <a:tcPr marL="80754" marR="80754" marT="40377" marB="40377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574913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الثاني متوسط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فقه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/>
                        <a:t>إقرأ الصورة</a:t>
                      </a:r>
                      <a:endParaRPr lang="ar-SA" sz="1600" b="1" dirty="0"/>
                    </a:p>
                    <a:p>
                      <a:pPr algn="ctr" rtl="1"/>
                      <a:r>
                        <a:rPr lang="ar-SA" sz="1600" b="1" dirty="0"/>
                        <a:t>مهارات تفكير 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الحج </a:t>
                      </a:r>
                    </a:p>
                  </a:txBody>
                  <a:tcPr marL="80754" marR="80754" marT="40377" marB="40377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25">
            <a:extLst>
              <a:ext uri="{FF2B5EF4-FFF2-40B4-BE49-F238E27FC236}">
                <a16:creationId xmlns:a16="http://schemas.microsoft.com/office/drawing/2014/main" id="{0F5ADEEB-6E13-7B53-279A-FB2319048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03" y="445369"/>
            <a:ext cx="2212441" cy="120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4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659052" y="2593219"/>
            <a:ext cx="9293125" cy="280076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ملخص أعمال الحج –مصورة :</a:t>
            </a:r>
            <a:endParaRPr lang="ar-SA" sz="8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عنصر نائب للمحتوى 4">
            <a:extLst>
              <a:ext uri="{FF2B5EF4-FFF2-40B4-BE49-F238E27FC236}">
                <a16:creationId xmlns:a16="http://schemas.microsoft.com/office/drawing/2014/main" id="{ED15EB9D-B913-8FF8-A791-91036FED13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2039923"/>
              </p:ext>
            </p:extLst>
          </p:nvPr>
        </p:nvGraphicFramePr>
        <p:xfrm>
          <a:off x="3299863" y="467605"/>
          <a:ext cx="8549740" cy="907997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22571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09519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47172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47047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33084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الصف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المادة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نوع النشاط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موضوع الدرس </a:t>
                      </a:r>
                    </a:p>
                  </a:txBody>
                  <a:tcPr marL="80754" marR="80754" marT="40377" marB="40377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574913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الثاني متوسط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فقه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/>
                        <a:t>إقرأ الصورة</a:t>
                      </a:r>
                      <a:endParaRPr lang="ar-SA" sz="1600" b="1" dirty="0"/>
                    </a:p>
                    <a:p>
                      <a:pPr algn="ctr" rtl="1"/>
                      <a:r>
                        <a:rPr lang="ar-SA" sz="1600" b="1" dirty="0"/>
                        <a:t>مهارات تفكير 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الحج </a:t>
                      </a:r>
                    </a:p>
                  </a:txBody>
                  <a:tcPr marL="80754" marR="80754" marT="40377" marB="40377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25">
            <a:extLst>
              <a:ext uri="{FF2B5EF4-FFF2-40B4-BE49-F238E27FC236}">
                <a16:creationId xmlns:a16="http://schemas.microsoft.com/office/drawing/2014/main" id="{0F5ADEEB-6E13-7B53-279A-FB2319048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03" y="445369"/>
            <a:ext cx="2212441" cy="120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91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837" y="731837"/>
            <a:ext cx="2143125" cy="2143125"/>
          </a:xfrm>
          <a:prstGeom prst="rect">
            <a:avLst/>
          </a:prstGeom>
        </p:spPr>
      </p:pic>
      <p:pic>
        <p:nvPicPr>
          <p:cNvPr id="3" name="صورة 2" descr="لقطة الشاشة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7" y="604618"/>
            <a:ext cx="7801930" cy="3687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837" y="4160837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وسيلة شرح على شكل سحابة 4"/>
          <p:cNvSpPr/>
          <p:nvPr/>
        </p:nvSpPr>
        <p:spPr>
          <a:xfrm>
            <a:off x="3035300" y="4724401"/>
            <a:ext cx="5600700" cy="1739900"/>
          </a:xfrm>
          <a:prstGeom prst="cloudCallout">
            <a:avLst>
              <a:gd name="adj1" fmla="val 60750"/>
              <a:gd name="adj2" fmla="val -70273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برأيك </a:t>
            </a:r>
            <a:r>
              <a:rPr lang="ar-SA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ماهو</a:t>
            </a:r>
            <a:r>
              <a:rPr lang="ar-SA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أفضل هذه النسك ولماذا؟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2" y="4678363"/>
            <a:ext cx="1820068" cy="182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597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4" b="16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لقطة الشاشة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71" y="558725"/>
            <a:ext cx="3670693" cy="165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 descr="لقطة الشاشة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60" y="2487536"/>
            <a:ext cx="5148264" cy="148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تمرير عمودي 5"/>
          <p:cNvSpPr/>
          <p:nvPr/>
        </p:nvSpPr>
        <p:spPr>
          <a:xfrm>
            <a:off x="546100" y="418231"/>
            <a:ext cx="2349500" cy="2813087"/>
          </a:xfrm>
          <a:prstGeom prst="verticalScrol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 </a:t>
            </a:r>
          </a:p>
          <a:p>
            <a:pPr algn="ctr"/>
            <a:r>
              <a:rPr lang="ar-SA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الثامن</a:t>
            </a:r>
          </a:p>
        </p:txBody>
      </p:sp>
    </p:spTree>
    <p:extLst>
      <p:ext uri="{BB962C8B-B14F-4D97-AF65-F5344CB8AC3E}">
        <p14:creationId xmlns:p14="http://schemas.microsoft.com/office/powerpoint/2010/main" val="50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1" b="170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لقطة الشاشة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508" y="482514"/>
            <a:ext cx="3461165" cy="1358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 descr="لقطة الشاشة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07" y="2016481"/>
            <a:ext cx="3461165" cy="118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 descr="لقطة الشاشة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7" y="3429000"/>
            <a:ext cx="3656835" cy="1289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 descr="لقطة الشاشة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6" y="4940209"/>
            <a:ext cx="3172268" cy="129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653921"/>
            <a:ext cx="2133600" cy="120015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2" y="264395"/>
            <a:ext cx="1943099" cy="10929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18" y="2610143"/>
            <a:ext cx="1814001" cy="850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تمرير عمودي 9"/>
          <p:cNvSpPr/>
          <p:nvPr/>
        </p:nvSpPr>
        <p:spPr>
          <a:xfrm>
            <a:off x="9322959" y="3533665"/>
            <a:ext cx="2349500" cy="2813087"/>
          </a:xfrm>
          <a:prstGeom prst="verticalScrol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 </a:t>
            </a:r>
          </a:p>
          <a:p>
            <a:pPr algn="ctr"/>
            <a:r>
              <a:rPr lang="ar-SA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التاسع</a:t>
            </a:r>
          </a:p>
        </p:txBody>
      </p:sp>
    </p:spTree>
    <p:extLst>
      <p:ext uri="{BB962C8B-B14F-4D97-AF65-F5344CB8AC3E}">
        <p14:creationId xmlns:p14="http://schemas.microsoft.com/office/powerpoint/2010/main" val="142649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138" y="1290500"/>
            <a:ext cx="2333540" cy="241910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57" y="1487290"/>
            <a:ext cx="2824975" cy="2222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98" y="5019774"/>
            <a:ext cx="1894794" cy="1563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22" y="1394188"/>
            <a:ext cx="2063856" cy="2324219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335" y="1487290"/>
            <a:ext cx="2364165" cy="222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979" y="5019774"/>
            <a:ext cx="1925344" cy="1563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 descr="لقطة الشاشة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138" y="348168"/>
            <a:ext cx="2493400" cy="693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 descr="لقطة الشاشة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56" y="368946"/>
            <a:ext cx="2824975" cy="840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 descr="لقطة الشاشة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1" b="61763"/>
          <a:stretch/>
        </p:blipFill>
        <p:spPr>
          <a:xfrm>
            <a:off x="3669903" y="384804"/>
            <a:ext cx="1549400" cy="809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 descr="لقطة الشاشة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0" y="348168"/>
            <a:ext cx="2895760" cy="1291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 descr="لقطة الشاشة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66" y="3826882"/>
            <a:ext cx="2895877" cy="1075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تمرير عمودي 13"/>
          <p:cNvSpPr/>
          <p:nvPr/>
        </p:nvSpPr>
        <p:spPr>
          <a:xfrm>
            <a:off x="600100" y="3769989"/>
            <a:ext cx="2349500" cy="2813087"/>
          </a:xfrm>
          <a:prstGeom prst="verticalScrol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 </a:t>
            </a:r>
          </a:p>
          <a:p>
            <a:pPr algn="ctr"/>
            <a:r>
              <a:rPr lang="ar-SA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العاشر</a:t>
            </a:r>
          </a:p>
          <a:p>
            <a:pPr algn="ctr"/>
            <a:r>
              <a:rPr lang="ar-SA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(يوم العيد)</a:t>
            </a: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856" y="3826882"/>
            <a:ext cx="1794103" cy="1241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تمرير عمودي 15"/>
          <p:cNvSpPr/>
          <p:nvPr/>
        </p:nvSpPr>
        <p:spPr>
          <a:xfrm>
            <a:off x="8585200" y="5186040"/>
            <a:ext cx="2980221" cy="1404238"/>
          </a:xfrm>
          <a:prstGeom prst="verticalScrol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كم عدد الأعمال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(يوم العيد)؟</a:t>
            </a:r>
          </a:p>
        </p:txBody>
      </p:sp>
      <p:sp>
        <p:nvSpPr>
          <p:cNvPr id="17" name="شكل بيضاوي 16"/>
          <p:cNvSpPr/>
          <p:nvPr/>
        </p:nvSpPr>
        <p:spPr>
          <a:xfrm>
            <a:off x="8226781" y="3908489"/>
            <a:ext cx="1460500" cy="11090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5849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DAAD3AF5-FD96-294F-AAA3-CFA01CC91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78556"/>
              </p:ext>
            </p:extLst>
          </p:nvPr>
        </p:nvGraphicFramePr>
        <p:xfrm>
          <a:off x="5721286" y="1691640"/>
          <a:ext cx="5725247" cy="477583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975041">
                  <a:extLst>
                    <a:ext uri="{9D8B030D-6E8A-4147-A177-3AD203B41FA5}">
                      <a16:colId xmlns:a16="http://schemas.microsoft.com/office/drawing/2014/main" val="1764134833"/>
                    </a:ext>
                  </a:extLst>
                </a:gridCol>
                <a:gridCol w="1917743">
                  <a:extLst>
                    <a:ext uri="{9D8B030D-6E8A-4147-A177-3AD203B41FA5}">
                      <a16:colId xmlns:a16="http://schemas.microsoft.com/office/drawing/2014/main" val="561994887"/>
                    </a:ext>
                  </a:extLst>
                </a:gridCol>
                <a:gridCol w="1832463">
                  <a:extLst>
                    <a:ext uri="{9D8B030D-6E8A-4147-A177-3AD203B41FA5}">
                      <a16:colId xmlns:a16="http://schemas.microsoft.com/office/drawing/2014/main" val="4047970230"/>
                    </a:ext>
                  </a:extLst>
                </a:gridCol>
              </a:tblGrid>
              <a:tr h="452436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التطير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أوجه المقارنة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الفأل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796353"/>
                  </a:ext>
                </a:extLst>
              </a:tr>
              <a:tr h="452436"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المعنى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302312"/>
                  </a:ext>
                </a:extLst>
              </a:tr>
              <a:tr h="452436">
                <a:tc>
                  <a:txBody>
                    <a:bodyPr/>
                    <a:lstStyle/>
                    <a:p>
                      <a:pPr algn="ctr" rtl="1"/>
                      <a:endParaRPr lang="ar-SA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الأمثلة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300508"/>
                  </a:ext>
                </a:extLst>
              </a:tr>
              <a:tr h="452436">
                <a:tc>
                  <a:txBody>
                    <a:bodyPr/>
                    <a:lstStyle/>
                    <a:p>
                      <a:pPr algn="ctr" rtl="1"/>
                      <a:endParaRPr lang="ar-SA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الحكم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79068"/>
                  </a:ext>
                </a:extLst>
              </a:tr>
              <a:tr h="452436">
                <a:tc>
                  <a:txBody>
                    <a:bodyPr/>
                    <a:lstStyle/>
                    <a:p>
                      <a:pPr algn="ctr" rtl="1"/>
                      <a:endParaRPr lang="ar-SA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الدليل </a:t>
                      </a:r>
                    </a:p>
                    <a:p>
                      <a:pPr algn="ctr" rtl="1"/>
                      <a:endParaRPr lang="ar-SA" sz="2000" b="1" dirty="0"/>
                    </a:p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280325"/>
                  </a:ext>
                </a:extLst>
              </a:tr>
              <a:tr h="1214435">
                <a:tc>
                  <a:txBody>
                    <a:bodyPr/>
                    <a:lstStyle/>
                    <a:p>
                      <a:pPr algn="ctr" rtl="1"/>
                      <a:endParaRPr lang="ar-SA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الحكمة من النهي و الاستحباب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693980"/>
                  </a:ext>
                </a:extLst>
              </a:tr>
            </a:tbl>
          </a:graphicData>
        </a:graphic>
      </p:graphicFrame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D3F11C2A-D1B4-1B7D-1A08-34CDCCF51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873535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التعلم بالمقارنة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التطير و الفأل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58F66CF-2999-C817-81C3-403C03613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21F0E971-496A-7B4E-8497-A0A8A5EDF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133" y="1545250"/>
            <a:ext cx="1486980" cy="85055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A0172C5-4AA4-BDD7-C4BD-F89DC9D7BAC8}"/>
              </a:ext>
            </a:extLst>
          </p:cNvPr>
          <p:cNvSpPr/>
          <p:nvPr/>
        </p:nvSpPr>
        <p:spPr>
          <a:xfrm>
            <a:off x="588636" y="1600200"/>
            <a:ext cx="3029325" cy="14930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ماهو البديل الشرعي لتطير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8B4C4F9-6BFC-1E19-BD60-03C783FC1EB9}"/>
              </a:ext>
            </a:extLst>
          </p:cNvPr>
          <p:cNvSpPr/>
          <p:nvPr/>
        </p:nvSpPr>
        <p:spPr>
          <a:xfrm>
            <a:off x="588635" y="3214201"/>
            <a:ext cx="3029325" cy="736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كفارة التطير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5457A72-FA98-5CDC-4ECC-57EADA553936}"/>
              </a:ext>
            </a:extLst>
          </p:cNvPr>
          <p:cNvSpPr/>
          <p:nvPr/>
        </p:nvSpPr>
        <p:spPr>
          <a:xfrm>
            <a:off x="588634" y="4079556"/>
            <a:ext cx="3029325" cy="23178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-ميزي مايكون تفاؤلا و ما يكون تطيرا: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١-وجد رجل صاحب عاهة .فترك المكان و غادر(…………)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٢-مريض دخل عليهم أحدهم فقال : العافية في الطريق( …………)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4" name="صورة 14">
            <a:extLst>
              <a:ext uri="{FF2B5EF4-FFF2-40B4-BE49-F238E27FC236}">
                <a16:creationId xmlns:a16="http://schemas.microsoft.com/office/drawing/2014/main" id="{BF281000-F5BB-D919-38EC-83BEE8C77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84" y="3950515"/>
            <a:ext cx="2286000" cy="2286000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BDDC2BB6-320C-1262-1EE5-D04CB91CD0C4}"/>
              </a:ext>
            </a:extLst>
          </p:cNvPr>
          <p:cNvSpPr/>
          <p:nvPr/>
        </p:nvSpPr>
        <p:spPr>
          <a:xfrm>
            <a:off x="3844294" y="2586488"/>
            <a:ext cx="1831267" cy="14930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-ماهو شرط التفاؤل؟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99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485" y="554038"/>
            <a:ext cx="2049608" cy="2049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7" y="1578842"/>
            <a:ext cx="8685706" cy="2652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إطار 4"/>
          <p:cNvSpPr/>
          <p:nvPr/>
        </p:nvSpPr>
        <p:spPr>
          <a:xfrm>
            <a:off x="3608160" y="3317286"/>
            <a:ext cx="2971800" cy="914400"/>
          </a:xfrm>
          <a:prstGeom prst="fra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2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4" b="11481"/>
          <a:stretch/>
        </p:blipFill>
        <p:spPr>
          <a:xfrm>
            <a:off x="8461724" y="1968500"/>
            <a:ext cx="330711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4" b="11481"/>
          <a:stretch/>
        </p:blipFill>
        <p:spPr>
          <a:xfrm>
            <a:off x="1222724" y="1993900"/>
            <a:ext cx="330711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4" b="11481"/>
          <a:stretch/>
        </p:blipFill>
        <p:spPr>
          <a:xfrm>
            <a:off x="4842224" y="1993900"/>
            <a:ext cx="330711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ستطيل مستدير الزوايا 4"/>
          <p:cNvSpPr/>
          <p:nvPr/>
        </p:nvSpPr>
        <p:spPr>
          <a:xfrm>
            <a:off x="8461724" y="812800"/>
            <a:ext cx="3463576" cy="9271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الحادي عشر من ذي الحجة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4763991" y="812800"/>
            <a:ext cx="3463576" cy="9271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الثاني عشر من ذي الحجة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066258" y="812800"/>
            <a:ext cx="3463576" cy="9271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الثالث عشر من ذي الحجة</a:t>
            </a:r>
          </a:p>
        </p:txBody>
      </p:sp>
      <p:pic>
        <p:nvPicPr>
          <p:cNvPr id="8" name="صورة 7" descr="لقطة الشاشة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89" y="4914901"/>
            <a:ext cx="4248269" cy="140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 descr="لقطة الشاشة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43" y="4914900"/>
            <a:ext cx="5620534" cy="78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2" y="5570614"/>
            <a:ext cx="1396521" cy="115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7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12" y="2270125"/>
            <a:ext cx="5819775" cy="386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ستطيل مستدير الزوايا 3"/>
          <p:cNvSpPr/>
          <p:nvPr/>
        </p:nvSpPr>
        <p:spPr>
          <a:xfrm>
            <a:off x="4126958" y="787400"/>
            <a:ext cx="4166142" cy="9271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طواف الوداع</a:t>
            </a:r>
          </a:p>
        </p:txBody>
      </p:sp>
      <p:sp>
        <p:nvSpPr>
          <p:cNvPr id="5" name="تمرير عمودي 4"/>
          <p:cNvSpPr/>
          <p:nvPr/>
        </p:nvSpPr>
        <p:spPr>
          <a:xfrm>
            <a:off x="689000" y="1250950"/>
            <a:ext cx="2349500" cy="2813087"/>
          </a:xfrm>
          <a:prstGeom prst="verticalScrol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النهاية</a:t>
            </a:r>
          </a:p>
        </p:txBody>
      </p:sp>
    </p:spTree>
    <p:extLst>
      <p:ext uri="{BB962C8B-B14F-4D97-AF65-F5344CB8AC3E}">
        <p14:creationId xmlns:p14="http://schemas.microsoft.com/office/powerpoint/2010/main" val="127678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لقطة الشاشة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79" y="434654"/>
            <a:ext cx="7440505" cy="5508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157" y="1536700"/>
            <a:ext cx="2062758" cy="2933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742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57" y="1562100"/>
            <a:ext cx="2062758" cy="2933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صورة 4" descr="لقطة الشاشة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21" y="696655"/>
            <a:ext cx="7039957" cy="536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940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073150"/>
            <a:ext cx="3619500" cy="1257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صورة 2" descr="لقطة الشاشة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815763"/>
            <a:ext cx="6658394" cy="541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إطار 3"/>
          <p:cNvSpPr/>
          <p:nvPr/>
        </p:nvSpPr>
        <p:spPr>
          <a:xfrm>
            <a:off x="5359400" y="1955800"/>
            <a:ext cx="1371600" cy="825500"/>
          </a:xfrm>
          <a:prstGeom prst="fra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5" name="إطار 4"/>
          <p:cNvSpPr/>
          <p:nvPr/>
        </p:nvSpPr>
        <p:spPr>
          <a:xfrm>
            <a:off x="4838700" y="3112981"/>
            <a:ext cx="1371600" cy="825500"/>
          </a:xfrm>
          <a:prstGeom prst="fra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" name="إطار 5"/>
          <p:cNvSpPr/>
          <p:nvPr/>
        </p:nvSpPr>
        <p:spPr>
          <a:xfrm>
            <a:off x="3124200" y="3857412"/>
            <a:ext cx="3589547" cy="825500"/>
          </a:xfrm>
          <a:prstGeom prst="fra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854" y="2781300"/>
            <a:ext cx="1227585" cy="180488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350" y="2885121"/>
            <a:ext cx="1281219" cy="1281219"/>
          </a:xfrm>
          <a:prstGeom prst="rect">
            <a:avLst/>
          </a:prstGeom>
        </p:spPr>
      </p:pic>
      <p:sp>
        <p:nvSpPr>
          <p:cNvPr id="9" name="تمرير عمودي 8"/>
          <p:cNvSpPr/>
          <p:nvPr/>
        </p:nvSpPr>
        <p:spPr>
          <a:xfrm>
            <a:off x="7594600" y="4838700"/>
            <a:ext cx="4012839" cy="1625600"/>
          </a:xfrm>
          <a:prstGeom prst="verticalScrol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عللي من ترك هذه الأمور فقد بطل حجه؟</a:t>
            </a: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558800" y="165100"/>
            <a:ext cx="3898900" cy="16383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لأنها أركان لا يتم الحج إلا بها</a:t>
            </a:r>
          </a:p>
        </p:txBody>
      </p:sp>
    </p:spTree>
    <p:extLst>
      <p:ext uri="{BB962C8B-B14F-4D97-AF65-F5344CB8AC3E}">
        <p14:creationId xmlns:p14="http://schemas.microsoft.com/office/powerpoint/2010/main" val="353251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18" y="544514"/>
            <a:ext cx="2925763" cy="4455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جدول 2"/>
          <p:cNvGraphicFramePr>
            <a:graphicFrameLocks noGrp="1"/>
          </p:cNvGraphicFramePr>
          <p:nvPr/>
        </p:nvGraphicFramePr>
        <p:xfrm>
          <a:off x="8343900" y="2064702"/>
          <a:ext cx="2590800" cy="28041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7706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الإحرام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الوقوف بعرفة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طواف الإفاضة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السعي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جدول 3"/>
          <p:cNvGraphicFramePr>
            <a:graphicFrameLocks noGrp="1"/>
          </p:cNvGraphicFramePr>
          <p:nvPr/>
        </p:nvGraphicFramePr>
        <p:xfrm>
          <a:off x="596900" y="1554479"/>
          <a:ext cx="4038600" cy="4053840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الإحرام</a:t>
                      </a:r>
                      <a:r>
                        <a:rPr lang="ar-SA" sz="3200" b="1" baseline="0" dirty="0"/>
                        <a:t> من الميقات</a:t>
                      </a:r>
                      <a:endParaRPr lang="ar-SA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الوقف بعرفة إلى الغروب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المبيت بمزدلفة ليلة العيد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المبيت </a:t>
                      </a:r>
                      <a:r>
                        <a:rPr lang="ar-SA" sz="3200" b="1" dirty="0" err="1"/>
                        <a:t>بمنى</a:t>
                      </a:r>
                      <a:r>
                        <a:rPr lang="ar-SA" sz="3200" b="1" dirty="0"/>
                        <a:t> أيام التشريق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رمي الجمار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الحلق والتقصير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طواف الوداع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شكل بيضاوي 7"/>
          <p:cNvSpPr/>
          <p:nvPr/>
        </p:nvSpPr>
        <p:spPr>
          <a:xfrm>
            <a:off x="8255000" y="431800"/>
            <a:ext cx="2527300" cy="1214403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/>
              <a:t>أركان </a:t>
            </a:r>
          </a:p>
        </p:txBody>
      </p:sp>
      <p:sp>
        <p:nvSpPr>
          <p:cNvPr id="9" name="شكل بيضاوي 8"/>
          <p:cNvSpPr/>
          <p:nvPr/>
        </p:nvSpPr>
        <p:spPr>
          <a:xfrm>
            <a:off x="762000" y="165100"/>
            <a:ext cx="3175000" cy="1214403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/>
              <a:t>واجبات </a:t>
            </a:r>
          </a:p>
        </p:txBody>
      </p:sp>
      <p:pic>
        <p:nvPicPr>
          <p:cNvPr id="10" name="صورة 9" descr="لقطة الشاشة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529" b="14623"/>
          <a:stretch/>
        </p:blipFill>
        <p:spPr>
          <a:xfrm>
            <a:off x="503934" y="5816600"/>
            <a:ext cx="8086134" cy="72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782300" y="4343087"/>
            <a:ext cx="1273862" cy="1051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62" y="5271918"/>
            <a:ext cx="1447800" cy="1268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تمرير عمودي 8">
            <a:extLst>
              <a:ext uri="{FF2B5EF4-FFF2-40B4-BE49-F238E27FC236}">
                <a16:creationId xmlns:a16="http://schemas.microsoft.com/office/drawing/2014/main" id="{304C4DCF-425C-9505-7CF9-10A71282C7A7}"/>
              </a:ext>
            </a:extLst>
          </p:cNvPr>
          <p:cNvSpPr/>
          <p:nvPr/>
        </p:nvSpPr>
        <p:spPr>
          <a:xfrm>
            <a:off x="9151602" y="4914900"/>
            <a:ext cx="1810945" cy="1625600"/>
          </a:xfrm>
          <a:prstGeom prst="verticalScrol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-حكمه ترك ركنا ؟</a:t>
            </a:r>
          </a:p>
        </p:txBody>
      </p:sp>
    </p:spTree>
    <p:extLst>
      <p:ext uri="{BB962C8B-B14F-4D97-AF65-F5344CB8AC3E}">
        <p14:creationId xmlns:p14="http://schemas.microsoft.com/office/powerpoint/2010/main" val="294824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107" y="1092200"/>
            <a:ext cx="2348508" cy="3340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صورة 2" descr="لقطة الشاشة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" y="442660"/>
            <a:ext cx="6439799" cy="5767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9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659052" y="2593219"/>
            <a:ext cx="9293125" cy="280076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ملخص أعمال الحج –مصورة :</a:t>
            </a:r>
            <a:endParaRPr lang="ar-SA" sz="8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عنصر نائب للمحتوى 4">
            <a:extLst>
              <a:ext uri="{FF2B5EF4-FFF2-40B4-BE49-F238E27FC236}">
                <a16:creationId xmlns:a16="http://schemas.microsoft.com/office/drawing/2014/main" id="{ED15EB9D-B913-8FF8-A791-91036FED13EC}"/>
              </a:ext>
            </a:extLst>
          </p:cNvPr>
          <p:cNvGraphicFramePr>
            <a:graphicFrameLocks/>
          </p:cNvGraphicFramePr>
          <p:nvPr/>
        </p:nvGraphicFramePr>
        <p:xfrm>
          <a:off x="3299863" y="467605"/>
          <a:ext cx="8549740" cy="907997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22571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09519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47172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47047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33084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الصف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المادة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نوع النشاط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موضوع الدرس </a:t>
                      </a:r>
                    </a:p>
                  </a:txBody>
                  <a:tcPr marL="80754" marR="80754" marT="40377" marB="40377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574913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الثاني متوسط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فقه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/>
                        <a:t>إقرأ الصورة</a:t>
                      </a:r>
                      <a:endParaRPr lang="ar-SA" sz="1600" b="1" dirty="0"/>
                    </a:p>
                    <a:p>
                      <a:pPr algn="ctr" rtl="1"/>
                      <a:r>
                        <a:rPr lang="ar-SA" sz="1600" b="1" dirty="0"/>
                        <a:t>مهارات تفكير  </a:t>
                      </a:r>
                    </a:p>
                  </a:txBody>
                  <a:tcPr marL="80754" marR="80754" marT="40377" marB="4037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الحج </a:t>
                      </a:r>
                    </a:p>
                  </a:txBody>
                  <a:tcPr marL="80754" marR="80754" marT="40377" marB="40377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25">
            <a:extLst>
              <a:ext uri="{FF2B5EF4-FFF2-40B4-BE49-F238E27FC236}">
                <a16:creationId xmlns:a16="http://schemas.microsoft.com/office/drawing/2014/main" id="{0F5ADEEB-6E13-7B53-279A-FB2319048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03" y="445369"/>
            <a:ext cx="2212441" cy="120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74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91C7CD15-E81A-776A-7FDD-08A993732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87" y="239047"/>
            <a:ext cx="11185557" cy="616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91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DAAD3AF5-FD96-294F-AAA3-CFA01CC91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434608"/>
              </p:ext>
            </p:extLst>
          </p:nvPr>
        </p:nvGraphicFramePr>
        <p:xfrm>
          <a:off x="615418" y="4011838"/>
          <a:ext cx="11103790" cy="224209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335467">
                  <a:extLst>
                    <a:ext uri="{9D8B030D-6E8A-4147-A177-3AD203B41FA5}">
                      <a16:colId xmlns:a16="http://schemas.microsoft.com/office/drawing/2014/main" val="1764134833"/>
                    </a:ext>
                  </a:extLst>
                </a:gridCol>
                <a:gridCol w="2267713">
                  <a:extLst>
                    <a:ext uri="{9D8B030D-6E8A-4147-A177-3AD203B41FA5}">
                      <a16:colId xmlns:a16="http://schemas.microsoft.com/office/drawing/2014/main" val="561994887"/>
                    </a:ext>
                  </a:extLst>
                </a:gridCol>
                <a:gridCol w="2166870">
                  <a:extLst>
                    <a:ext uri="{9D8B030D-6E8A-4147-A177-3AD203B41FA5}">
                      <a16:colId xmlns:a16="http://schemas.microsoft.com/office/drawing/2014/main" val="4047970230"/>
                    </a:ext>
                  </a:extLst>
                </a:gridCol>
                <a:gridCol w="2166870">
                  <a:extLst>
                    <a:ext uri="{9D8B030D-6E8A-4147-A177-3AD203B41FA5}">
                      <a16:colId xmlns:a16="http://schemas.microsoft.com/office/drawing/2014/main" val="3975259268"/>
                    </a:ext>
                  </a:extLst>
                </a:gridCol>
                <a:gridCol w="2166870">
                  <a:extLst>
                    <a:ext uri="{9D8B030D-6E8A-4147-A177-3AD203B41FA5}">
                      <a16:colId xmlns:a16="http://schemas.microsoft.com/office/drawing/2014/main" val="1333828698"/>
                    </a:ext>
                  </a:extLst>
                </a:gridCol>
              </a:tblGrid>
              <a:tr h="747365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مستحب  لأن فيه منفعة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محرم لأن فيه أثم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محرم لأن فيه ضرر على المسؤول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محرم لأن فيه إسقاط واجب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واجب لأنه متضرر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796353"/>
                  </a:ext>
                </a:extLst>
              </a:tr>
              <a:tr h="747365"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302312"/>
                  </a:ext>
                </a:extLst>
              </a:tr>
              <a:tr h="747365"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467169"/>
                  </a:ext>
                </a:extLst>
              </a:tr>
            </a:tbl>
          </a:graphicData>
        </a:graphic>
      </p:graphicFrame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D3F11C2A-D1B4-1B7D-1A08-34CDCCF51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896203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التصنيف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إجابة من سأل بالله – إعاذة من استعاذ بالله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58F66CF-2999-C817-81C3-403C03613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A0172C5-4AA4-BDD7-C4BD-F89DC9D7BAC8}"/>
              </a:ext>
            </a:extLst>
          </p:cNvPr>
          <p:cNvSpPr/>
          <p:nvPr/>
        </p:nvSpPr>
        <p:spPr>
          <a:xfrm>
            <a:off x="3420197" y="1423300"/>
            <a:ext cx="8336733" cy="560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-صنفي الأمثلة التالية حسب الحكم المناسب في الجدول :ثم حاكي الأمثلة في أسفل الجدول 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DF56656-3BBD-A35A-C6DF-45BCA45651F7}"/>
              </a:ext>
            </a:extLst>
          </p:cNvPr>
          <p:cNvSpPr/>
          <p:nvPr/>
        </p:nvSpPr>
        <p:spPr>
          <a:xfrm>
            <a:off x="2598393" y="2151417"/>
            <a:ext cx="8940467" cy="1620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أعوذ بالله من أذى أولادك .</a:t>
            </a:r>
          </a:p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– أسألك بالله أن تشتري لي سجائر .</a:t>
            </a:r>
          </a:p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– أسألك بالله أن تساعدني.</a:t>
            </a:r>
          </a:p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 – أسألك بالله أن تعطيني مالك .</a:t>
            </a:r>
          </a:p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– أسألك بالله أن تسقط عني دينك .</a:t>
            </a:r>
          </a:p>
          <a:p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21F0E971-496A-7B4E-8497-A0A8A5EDF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05" y="2213572"/>
            <a:ext cx="2384631" cy="1136179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9C85B655-24A3-C27C-8DBE-731B6C95F7F0}"/>
              </a:ext>
            </a:extLst>
          </p:cNvPr>
          <p:cNvSpPr/>
          <p:nvPr/>
        </p:nvSpPr>
        <p:spPr>
          <a:xfrm>
            <a:off x="346352" y="1509562"/>
            <a:ext cx="3027597" cy="21470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ما الحكمة من استحباب إجابة من سأل بالله أو استعاذ بالله إذا كان في ذلك مصلحة ؟</a:t>
            </a:r>
          </a:p>
          <a:p>
            <a:pPr marL="342900" indent="-342900">
              <a:buFontTx/>
              <a:buChar char="-"/>
            </a:pPr>
            <a:endParaRPr lang="ar-SA" sz="2000" b="1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ar-SA" sz="2000" b="1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ar-SA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732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12">
            <a:extLst>
              <a:ext uri="{FF2B5EF4-FFF2-40B4-BE49-F238E27FC236}">
                <a16:creationId xmlns:a16="http://schemas.microsoft.com/office/drawing/2014/main" id="{EFFB69BB-3970-ADD1-AF31-43DD95CE3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39" y="399861"/>
            <a:ext cx="11108099" cy="5379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BBD0328-C209-0C7E-BA86-6629AB1E0AAB}"/>
              </a:ext>
            </a:extLst>
          </p:cNvPr>
          <p:cNvSpPr txBox="1"/>
          <p:nvPr/>
        </p:nvSpPr>
        <p:spPr>
          <a:xfrm>
            <a:off x="4023762" y="2468075"/>
            <a:ext cx="723019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ar-SA" sz="4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الحمد لله الذي بفضله تتم الصالحات </a:t>
            </a:r>
            <a:endParaRPr lang="ar-SA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2739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D3F11C2A-D1B4-1B7D-1A08-34CDCCF51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476804"/>
              </p:ext>
            </p:extLst>
          </p:nvPr>
        </p:nvGraphicFramePr>
        <p:xfrm>
          <a:off x="2909228" y="241844"/>
          <a:ext cx="8809980" cy="1291562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التصنيف </a:t>
                      </a:r>
                    </a:p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التلخيص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تعظيم الحلف بالله و الإقسام عليه –الحلف بغير الله تعالى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58F66CF-2999-C817-81C3-403C03613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A0172C5-4AA4-BDD7-C4BD-F89DC9D7BAC8}"/>
              </a:ext>
            </a:extLst>
          </p:cNvPr>
          <p:cNvSpPr/>
          <p:nvPr/>
        </p:nvSpPr>
        <p:spPr>
          <a:xfrm>
            <a:off x="10248021" y="1662995"/>
            <a:ext cx="1370594" cy="12001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الحلف بالله : </a:t>
            </a:r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C4798203-67B1-5C9E-831C-479CDE4A95C1}"/>
              </a:ext>
            </a:extLst>
          </p:cNvPr>
          <p:cNvSpPr/>
          <p:nvPr/>
        </p:nvSpPr>
        <p:spPr>
          <a:xfrm>
            <a:off x="8955255" y="1479267"/>
            <a:ext cx="1161299" cy="75126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معناه </a:t>
            </a:r>
          </a:p>
        </p:txBody>
      </p:sp>
      <p:sp>
        <p:nvSpPr>
          <p:cNvPr id="9" name="سهم: لليسار 8">
            <a:extLst>
              <a:ext uri="{FF2B5EF4-FFF2-40B4-BE49-F238E27FC236}">
                <a16:creationId xmlns:a16="http://schemas.microsoft.com/office/drawing/2014/main" id="{F28DB78D-BDBF-A248-C72F-56ED1F2C9826}"/>
              </a:ext>
            </a:extLst>
          </p:cNvPr>
          <p:cNvSpPr/>
          <p:nvPr/>
        </p:nvSpPr>
        <p:spPr>
          <a:xfrm>
            <a:off x="8955254" y="2279133"/>
            <a:ext cx="1161299" cy="751262"/>
          </a:xfrm>
          <a:prstGeom prst="leftArrow">
            <a:avLst>
              <a:gd name="adj1" fmla="val 50000"/>
              <a:gd name="adj2" fmla="val 335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حروفه</a:t>
            </a:r>
          </a:p>
        </p:txBody>
      </p:sp>
      <p:sp>
        <p:nvSpPr>
          <p:cNvPr id="13" name="سهم: لليسار 12">
            <a:extLst>
              <a:ext uri="{FF2B5EF4-FFF2-40B4-BE49-F238E27FC236}">
                <a16:creationId xmlns:a16="http://schemas.microsoft.com/office/drawing/2014/main" id="{6E17EF02-9491-2A0D-B8B0-0EE0A1A8DD43}"/>
              </a:ext>
            </a:extLst>
          </p:cNvPr>
          <p:cNvSpPr/>
          <p:nvPr/>
        </p:nvSpPr>
        <p:spPr>
          <a:xfrm>
            <a:off x="8110388" y="2878271"/>
            <a:ext cx="2531957" cy="834657"/>
          </a:xfrm>
          <a:prstGeom prst="leftArrow">
            <a:avLst>
              <a:gd name="adj1" fmla="val 0"/>
              <a:gd name="adj2" fmla="val 335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صفة قسم الرسول صلى الله عليه وسلم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059F89A-8EAE-C6D7-0784-0F0A37748031}"/>
              </a:ext>
            </a:extLst>
          </p:cNvPr>
          <p:cNvSpPr/>
          <p:nvPr/>
        </p:nvSpPr>
        <p:spPr>
          <a:xfrm>
            <a:off x="4966832" y="1552480"/>
            <a:ext cx="3850668" cy="4734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48DFB31-FF66-2969-D98E-E015B9C1E481}"/>
              </a:ext>
            </a:extLst>
          </p:cNvPr>
          <p:cNvSpPr/>
          <p:nvPr/>
        </p:nvSpPr>
        <p:spPr>
          <a:xfrm>
            <a:off x="4966832" y="2279133"/>
            <a:ext cx="3850668" cy="4734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D146654-E408-7F00-FAC6-71C4949B0CD2}"/>
              </a:ext>
            </a:extLst>
          </p:cNvPr>
          <p:cNvSpPr/>
          <p:nvPr/>
        </p:nvSpPr>
        <p:spPr>
          <a:xfrm flipV="1">
            <a:off x="4226553" y="3087548"/>
            <a:ext cx="3850668" cy="6696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2" name="وسيلة الشرح: سهم لأسفل 21">
            <a:extLst>
              <a:ext uri="{FF2B5EF4-FFF2-40B4-BE49-F238E27FC236}">
                <a16:creationId xmlns:a16="http://schemas.microsoft.com/office/drawing/2014/main" id="{9B692CB0-28C2-661B-4AB1-310B95AB5280}"/>
              </a:ext>
            </a:extLst>
          </p:cNvPr>
          <p:cNvSpPr/>
          <p:nvPr/>
        </p:nvSpPr>
        <p:spPr>
          <a:xfrm>
            <a:off x="631798" y="1649056"/>
            <a:ext cx="2863846" cy="1381339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-يجب تعظيم اليمين و ذلك بعدة أمور: </a:t>
            </a: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1B7E195F-8EA9-420B-CEC1-097754BA4736}"/>
              </a:ext>
            </a:extLst>
          </p:cNvPr>
          <p:cNvSpPr/>
          <p:nvPr/>
        </p:nvSpPr>
        <p:spPr>
          <a:xfrm>
            <a:off x="2658334" y="2717476"/>
            <a:ext cx="1040017" cy="10400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BEDF146D-8B6C-544F-3B46-E5575BF783B2}"/>
              </a:ext>
            </a:extLst>
          </p:cNvPr>
          <p:cNvSpPr/>
          <p:nvPr/>
        </p:nvSpPr>
        <p:spPr>
          <a:xfrm>
            <a:off x="1543712" y="3094369"/>
            <a:ext cx="1040017" cy="10400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E461569E-DB74-6496-507F-82AE5DAD5B8B}"/>
              </a:ext>
            </a:extLst>
          </p:cNvPr>
          <p:cNvSpPr/>
          <p:nvPr/>
        </p:nvSpPr>
        <p:spPr>
          <a:xfrm>
            <a:off x="370559" y="2787589"/>
            <a:ext cx="1040017" cy="10400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وسيلة الشرح: سهم لأسفل 28">
            <a:extLst>
              <a:ext uri="{FF2B5EF4-FFF2-40B4-BE49-F238E27FC236}">
                <a16:creationId xmlns:a16="http://schemas.microsoft.com/office/drawing/2014/main" id="{5E065ED6-6A3B-60A1-17A8-AEDCA6683B93}"/>
              </a:ext>
            </a:extLst>
          </p:cNvPr>
          <p:cNvSpPr/>
          <p:nvPr/>
        </p:nvSpPr>
        <p:spPr>
          <a:xfrm>
            <a:off x="6948258" y="4041220"/>
            <a:ext cx="4670357" cy="138133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86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-صنفي الأمثلة التالية في الإقسام على الله حسب الجدول : ثم بيني الحكمة من الجواز وعدمه:  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(والله لا يغفر الله لفلان – والله سينصر الله المؤمن )</a:t>
            </a:r>
          </a:p>
        </p:txBody>
      </p:sp>
      <p:graphicFrame>
        <p:nvGraphicFramePr>
          <p:cNvPr id="30" name="جدول 30">
            <a:extLst>
              <a:ext uri="{FF2B5EF4-FFF2-40B4-BE49-F238E27FC236}">
                <a16:creationId xmlns:a16="http://schemas.microsoft.com/office/drawing/2014/main" id="{35014061-5416-B50E-5326-162F34194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615293"/>
              </p:ext>
            </p:extLst>
          </p:nvPr>
        </p:nvGraphicFramePr>
        <p:xfrm>
          <a:off x="7065938" y="5109423"/>
          <a:ext cx="4963444" cy="150673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481722">
                  <a:extLst>
                    <a:ext uri="{9D8B030D-6E8A-4147-A177-3AD203B41FA5}">
                      <a16:colId xmlns:a16="http://schemas.microsoft.com/office/drawing/2014/main" val="1929170177"/>
                    </a:ext>
                  </a:extLst>
                </a:gridCol>
                <a:gridCol w="2481722">
                  <a:extLst>
                    <a:ext uri="{9D8B030D-6E8A-4147-A177-3AD203B41FA5}">
                      <a16:colId xmlns:a16="http://schemas.microsoft.com/office/drawing/2014/main" val="502564967"/>
                    </a:ext>
                  </a:extLst>
                </a:gridCol>
              </a:tblGrid>
              <a:tr h="502244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جائز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محرم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100385"/>
                  </a:ext>
                </a:extLst>
              </a:tr>
              <a:tr h="502244"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276357"/>
                  </a:ext>
                </a:extLst>
              </a:tr>
              <a:tr h="502244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49128"/>
                  </a:ext>
                </a:extLst>
              </a:tr>
            </a:tbl>
          </a:graphicData>
        </a:graphic>
      </p:graphicFrame>
      <p:pic>
        <p:nvPicPr>
          <p:cNvPr id="31" name="صورة 31">
            <a:extLst>
              <a:ext uri="{FF2B5EF4-FFF2-40B4-BE49-F238E27FC236}">
                <a16:creationId xmlns:a16="http://schemas.microsoft.com/office/drawing/2014/main" id="{A33F5052-14A5-1A5C-A5B5-522373324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021" y="2863116"/>
            <a:ext cx="1642155" cy="1642155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B671E4FD-03DD-AC0B-F40C-9DDBA09A64B2}"/>
              </a:ext>
            </a:extLst>
          </p:cNvPr>
          <p:cNvSpPr/>
          <p:nvPr/>
        </p:nvSpPr>
        <p:spPr>
          <a:xfrm>
            <a:off x="3823551" y="4080621"/>
            <a:ext cx="2853146" cy="23699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مثلي الحلف بغير الله: 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9994B244-A984-9BB9-C9D8-69D2594490A7}"/>
              </a:ext>
            </a:extLst>
          </p:cNvPr>
          <p:cNvSpPr/>
          <p:nvPr/>
        </p:nvSpPr>
        <p:spPr>
          <a:xfrm>
            <a:off x="747097" y="4134386"/>
            <a:ext cx="2853146" cy="23699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كفارة الحلف بغير الله: 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21F0E971-496A-7B4E-8497-A0A8A5EDF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39" y="4854469"/>
            <a:ext cx="1777999" cy="113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33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44C61F10-447D-3324-805E-073F885D02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1311886"/>
              </p:ext>
            </p:extLst>
          </p:nvPr>
        </p:nvGraphicFramePr>
        <p:xfrm>
          <a:off x="3319604" y="253842"/>
          <a:ext cx="8713206" cy="1291562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53594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26909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76755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5559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التصنيف </a:t>
                      </a:r>
                    </a:p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التلخيص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الدعاء و التوسل –إجابة الدعاء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F4FC3911-ED13-AEC8-08B6-F69B13BF6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A85019-2462-7871-EA87-20E4BA94C1FC}"/>
              </a:ext>
            </a:extLst>
          </p:cNvPr>
          <p:cNvSpPr/>
          <p:nvPr/>
        </p:nvSpPr>
        <p:spPr>
          <a:xfrm>
            <a:off x="3696077" y="1699934"/>
            <a:ext cx="8336733" cy="560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-صنفي الأمثلة التالية حسب الموضوع المناسب لها في الجدول  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FA99D49-A343-BBCD-3201-DB8431742B97}"/>
              </a:ext>
            </a:extLst>
          </p:cNvPr>
          <p:cNvSpPr/>
          <p:nvPr/>
        </p:nvSpPr>
        <p:spPr>
          <a:xfrm>
            <a:off x="7682871" y="2503496"/>
            <a:ext cx="4349939" cy="1620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-استقبال القبلة .</a:t>
            </a:r>
          </a:p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أسألك بصلاتي أن توفقني .</a:t>
            </a:r>
          </a:p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عند الأذان و الإقامة .</a:t>
            </a:r>
          </a:p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أكل الحرام .</a:t>
            </a:r>
          </a:p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الدعاء بالإثم كالدعاء أن يضل الله أحدهم 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99FE609-89C6-C18C-2326-85C9ED6FECD0}"/>
              </a:ext>
            </a:extLst>
          </p:cNvPr>
          <p:cNvSpPr/>
          <p:nvPr/>
        </p:nvSpPr>
        <p:spPr>
          <a:xfrm>
            <a:off x="3319604" y="2618570"/>
            <a:ext cx="4349939" cy="1620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اللهم اغفرلي إن شئت .</a:t>
            </a:r>
          </a:p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استعجال الإجابة .</a:t>
            </a:r>
          </a:p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الدعاء بقطيعة الرحم .</a:t>
            </a:r>
          </a:p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حال الصيام والسفر و السحور .</a:t>
            </a:r>
          </a:p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إخلاص الدعاء لله.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E861EA1-18DA-1517-436A-95D62194C5D9}"/>
              </a:ext>
            </a:extLst>
          </p:cNvPr>
          <p:cNvSpPr/>
          <p:nvPr/>
        </p:nvSpPr>
        <p:spPr>
          <a:xfrm>
            <a:off x="811416" y="2523094"/>
            <a:ext cx="3331424" cy="1620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أعوذ بعظمتك .</a:t>
            </a:r>
          </a:p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الكسب الحلال .</a:t>
            </a:r>
          </a:p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الثلث الأخير من الليل .</a:t>
            </a:r>
          </a:p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الحمد لله و أن يكون على طهارة .</a:t>
            </a:r>
          </a:p>
          <a:p>
            <a:pPr marL="342900" indent="-342900">
              <a:buFontTx/>
              <a:buChar char="-"/>
            </a:pPr>
            <a:r>
              <a:rPr lang="ar-SA" sz="2000" b="1" dirty="0">
                <a:solidFill>
                  <a:schemeClr val="tx1"/>
                </a:solidFill>
              </a:rPr>
              <a:t>تكرار الدعاء.</a:t>
            </a:r>
          </a:p>
        </p:txBody>
      </p:sp>
      <p:graphicFrame>
        <p:nvGraphicFramePr>
          <p:cNvPr id="16" name="جدول 16">
            <a:extLst>
              <a:ext uri="{FF2B5EF4-FFF2-40B4-BE49-F238E27FC236}">
                <a16:creationId xmlns:a16="http://schemas.microsoft.com/office/drawing/2014/main" id="{5FEF7055-F9EF-C0AD-AEB2-93029075C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16316"/>
              </p:ext>
            </p:extLst>
          </p:nvPr>
        </p:nvGraphicFramePr>
        <p:xfrm>
          <a:off x="653860" y="4349100"/>
          <a:ext cx="11195366" cy="19135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066004">
                  <a:extLst>
                    <a:ext uri="{9D8B030D-6E8A-4147-A177-3AD203B41FA5}">
                      <a16:colId xmlns:a16="http://schemas.microsoft.com/office/drawing/2014/main" val="3630449332"/>
                    </a:ext>
                  </a:extLst>
                </a:gridCol>
                <a:gridCol w="1172884">
                  <a:extLst>
                    <a:ext uri="{9D8B030D-6E8A-4147-A177-3AD203B41FA5}">
                      <a16:colId xmlns:a16="http://schemas.microsoft.com/office/drawing/2014/main" val="2464291802"/>
                    </a:ext>
                  </a:extLst>
                </a:gridCol>
                <a:gridCol w="1773885">
                  <a:extLst>
                    <a:ext uri="{9D8B030D-6E8A-4147-A177-3AD203B41FA5}">
                      <a16:colId xmlns:a16="http://schemas.microsoft.com/office/drawing/2014/main" val="3047002481"/>
                    </a:ext>
                  </a:extLst>
                </a:gridCol>
                <a:gridCol w="1166688">
                  <a:extLst>
                    <a:ext uri="{9D8B030D-6E8A-4147-A177-3AD203B41FA5}">
                      <a16:colId xmlns:a16="http://schemas.microsoft.com/office/drawing/2014/main" val="779394844"/>
                    </a:ext>
                  </a:extLst>
                </a:gridCol>
                <a:gridCol w="1014887">
                  <a:extLst>
                    <a:ext uri="{9D8B030D-6E8A-4147-A177-3AD203B41FA5}">
                      <a16:colId xmlns:a16="http://schemas.microsoft.com/office/drawing/2014/main" val="3944913555"/>
                    </a:ext>
                  </a:extLst>
                </a:gridCol>
                <a:gridCol w="1667006">
                  <a:extLst>
                    <a:ext uri="{9D8B030D-6E8A-4147-A177-3AD203B41FA5}">
                      <a16:colId xmlns:a16="http://schemas.microsoft.com/office/drawing/2014/main" val="1683053589"/>
                    </a:ext>
                  </a:extLst>
                </a:gridCol>
                <a:gridCol w="1667006">
                  <a:extLst>
                    <a:ext uri="{9D8B030D-6E8A-4147-A177-3AD203B41FA5}">
                      <a16:colId xmlns:a16="http://schemas.microsoft.com/office/drawing/2014/main" val="1837550424"/>
                    </a:ext>
                  </a:extLst>
                </a:gridCol>
                <a:gridCol w="1667006">
                  <a:extLst>
                    <a:ext uri="{9D8B030D-6E8A-4147-A177-3AD203B41FA5}">
                      <a16:colId xmlns:a16="http://schemas.microsoft.com/office/drawing/2014/main" val="1194496993"/>
                    </a:ext>
                  </a:extLst>
                </a:gridCol>
              </a:tblGrid>
              <a:tr h="541980"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الآداب الواجبة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الآداب المستحبة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التوسل بالأسماء و الصفات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التوسل بالأعمال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أوقات الإجابة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أحوال يستحب فيها الدعاء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تحريم الاستثناء في الدعاء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الدعاء المحرم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991163"/>
                  </a:ext>
                </a:extLst>
              </a:tr>
              <a:tr h="296700">
                <a:tc>
                  <a:txBody>
                    <a:bodyPr/>
                    <a:lstStyle/>
                    <a:p>
                      <a:pPr rtl="1"/>
                      <a:endParaRPr lang="ar-SA" sz="1400" b="1" dirty="0"/>
                    </a:p>
                    <a:p>
                      <a:pPr rtl="1"/>
                      <a:endParaRPr lang="ar-SA" sz="1400" b="1" dirty="0"/>
                    </a:p>
                    <a:p>
                      <a:pPr rtl="1"/>
                      <a:endParaRPr lang="ar-SA" sz="1400" b="1" dirty="0"/>
                    </a:p>
                    <a:p>
                      <a:pPr rtl="1"/>
                      <a:endParaRPr lang="ar-SA" sz="1400" b="1" dirty="0"/>
                    </a:p>
                    <a:p>
                      <a:pPr rtl="1"/>
                      <a:endParaRPr lang="ar-SA" sz="1400" b="1" dirty="0"/>
                    </a:p>
                    <a:p>
                      <a:pPr rtl="1"/>
                      <a:endParaRPr lang="ar-S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556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5739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12">
            <a:extLst>
              <a:ext uri="{FF2B5EF4-FFF2-40B4-BE49-F238E27FC236}">
                <a16:creationId xmlns:a16="http://schemas.microsoft.com/office/drawing/2014/main" id="{EFFB69BB-3970-ADD1-AF31-43DD95CE3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36" y="739366"/>
            <a:ext cx="7793527" cy="5379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BBD0328-C209-0C7E-BA86-6629AB1E0AAB}"/>
              </a:ext>
            </a:extLst>
          </p:cNvPr>
          <p:cNvSpPr txBox="1"/>
          <p:nvPr/>
        </p:nvSpPr>
        <p:spPr>
          <a:xfrm>
            <a:off x="4023762" y="2468075"/>
            <a:ext cx="438841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ar-SA" sz="8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التفسير </a:t>
            </a:r>
            <a:endParaRPr lang="ar-SA" sz="8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09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BED5965D-DECA-7A8F-D94F-E71DED14B5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4386743"/>
              </p:ext>
            </p:extLst>
          </p:nvPr>
        </p:nvGraphicFramePr>
        <p:xfrm>
          <a:off x="2942375" y="266417"/>
          <a:ext cx="9115583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729957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6971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49569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766343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اجيبي بآية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الفرقان (٦٣-٧١)-(٧٢-٧٧)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E9A9FED7-B968-AB05-6ACF-E82A282D8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2982395C-7332-486B-E76E-9BEE84E7888E}"/>
              </a:ext>
            </a:extLst>
          </p:cNvPr>
          <p:cNvSpPr/>
          <p:nvPr/>
        </p:nvSpPr>
        <p:spPr>
          <a:xfrm>
            <a:off x="10069843" y="2035678"/>
            <a:ext cx="1828800" cy="125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-حال المشي؟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FA1222D-B125-CC8B-ADD4-5A19D456B40C}"/>
              </a:ext>
            </a:extLst>
          </p:cNvPr>
          <p:cNvSpPr/>
          <p:nvPr/>
        </p:nvSpPr>
        <p:spPr>
          <a:xfrm>
            <a:off x="6438020" y="1479267"/>
            <a:ext cx="5160350" cy="4571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—صفي عباد الرحمن في الحالات التالية كما ذكر في الآيات؟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238FB09-FE05-0FCE-1FC4-76DE611A81A0}"/>
              </a:ext>
            </a:extLst>
          </p:cNvPr>
          <p:cNvSpPr/>
          <p:nvPr/>
        </p:nvSpPr>
        <p:spPr>
          <a:xfrm>
            <a:off x="7883153" y="2035676"/>
            <a:ext cx="1828800" cy="125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-حال خطاب الجاهلين لهم ؟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pic>
        <p:nvPicPr>
          <p:cNvPr id="8" name="صورة 8">
            <a:extLst>
              <a:ext uri="{FF2B5EF4-FFF2-40B4-BE49-F238E27FC236}">
                <a16:creationId xmlns:a16="http://schemas.microsoft.com/office/drawing/2014/main" id="{EE85313A-99D3-6D9D-9E73-9DEA9983A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11" y="2307176"/>
            <a:ext cx="653860" cy="653860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5C4EF595-51EF-CC8E-BFAA-8B25799FA6B4}"/>
              </a:ext>
            </a:extLst>
          </p:cNvPr>
          <p:cNvSpPr/>
          <p:nvPr/>
        </p:nvSpPr>
        <p:spPr>
          <a:xfrm>
            <a:off x="5875408" y="2035675"/>
            <a:ext cx="1828800" cy="125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-في وقت الليل ؟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pic>
        <p:nvPicPr>
          <p:cNvPr id="19" name="صورة 8">
            <a:extLst>
              <a:ext uri="{FF2B5EF4-FFF2-40B4-BE49-F238E27FC236}">
                <a16:creationId xmlns:a16="http://schemas.microsoft.com/office/drawing/2014/main" id="{4E8BBF62-BA69-0306-84A2-DFFE61704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404" y="2338133"/>
            <a:ext cx="653860" cy="653860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1DC1DCCF-4836-8F3A-8A02-7FF8B1BDD921}"/>
              </a:ext>
            </a:extLst>
          </p:cNvPr>
          <p:cNvSpPr/>
          <p:nvPr/>
        </p:nvSpPr>
        <p:spPr>
          <a:xfrm>
            <a:off x="3867663" y="2035675"/>
            <a:ext cx="1828800" cy="125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-حال الإنفاق ؟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pic>
        <p:nvPicPr>
          <p:cNvPr id="23" name="صورة 8">
            <a:extLst>
              <a:ext uri="{FF2B5EF4-FFF2-40B4-BE49-F238E27FC236}">
                <a16:creationId xmlns:a16="http://schemas.microsoft.com/office/drawing/2014/main" id="{6699D6E2-84FA-4182-DB88-61166ADB1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67" y="2380671"/>
            <a:ext cx="666586" cy="666586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E65181DB-7FB9-5F94-9E01-EF4AB4EEB610}"/>
              </a:ext>
            </a:extLst>
          </p:cNvPr>
          <p:cNvSpPr/>
          <p:nvPr/>
        </p:nvSpPr>
        <p:spPr>
          <a:xfrm>
            <a:off x="1893878" y="2035674"/>
            <a:ext cx="1828800" cy="125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-ردعهم لهوى أنفسهم؟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pic>
        <p:nvPicPr>
          <p:cNvPr id="27" name="صورة 8">
            <a:extLst>
              <a:ext uri="{FF2B5EF4-FFF2-40B4-BE49-F238E27FC236}">
                <a16:creationId xmlns:a16="http://schemas.microsoft.com/office/drawing/2014/main" id="{3D5F0C30-CEE3-172D-901E-DA59421A4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16" y="2321187"/>
            <a:ext cx="666586" cy="666586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3B351CC7-C6D9-21C3-F9B4-B157B0A05056}"/>
              </a:ext>
            </a:extLst>
          </p:cNvPr>
          <p:cNvSpPr/>
          <p:nvPr/>
        </p:nvSpPr>
        <p:spPr>
          <a:xfrm>
            <a:off x="10095724" y="3511173"/>
            <a:ext cx="1828800" cy="125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-في المجالس؟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A7019B18-9960-A08D-B72C-0DF63327AE93}"/>
              </a:ext>
            </a:extLst>
          </p:cNvPr>
          <p:cNvSpPr/>
          <p:nvPr/>
        </p:nvSpPr>
        <p:spPr>
          <a:xfrm>
            <a:off x="7883153" y="3511172"/>
            <a:ext cx="1828800" cy="125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-عند مصادفة اللغو و الكلام القبيح؟؟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pic>
        <p:nvPicPr>
          <p:cNvPr id="35" name="صورة 8">
            <a:extLst>
              <a:ext uri="{FF2B5EF4-FFF2-40B4-BE49-F238E27FC236}">
                <a16:creationId xmlns:a16="http://schemas.microsoft.com/office/drawing/2014/main" id="{0EC4452B-A508-62A8-9EEC-5E1E984FD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95" y="3775395"/>
            <a:ext cx="755283" cy="755283"/>
          </a:xfrm>
          <a:prstGeom prst="rect">
            <a:avLst/>
          </a:prstGeom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92640DCD-4D4C-9E01-0C4D-3798AADC4239}"/>
              </a:ext>
            </a:extLst>
          </p:cNvPr>
          <p:cNvSpPr/>
          <p:nvPr/>
        </p:nvSpPr>
        <p:spPr>
          <a:xfrm>
            <a:off x="5903534" y="3511172"/>
            <a:ext cx="1828800" cy="125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-عند سماع الآيات؟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pic>
        <p:nvPicPr>
          <p:cNvPr id="39" name="صورة 8">
            <a:extLst>
              <a:ext uri="{FF2B5EF4-FFF2-40B4-BE49-F238E27FC236}">
                <a16:creationId xmlns:a16="http://schemas.microsoft.com/office/drawing/2014/main" id="{E6123CB5-FBBD-8AA7-B3B0-C7D950CDE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09" y="3813631"/>
            <a:ext cx="755283" cy="755283"/>
          </a:xfrm>
          <a:prstGeom prst="rect">
            <a:avLst/>
          </a:prstGeom>
        </p:spPr>
      </p:pic>
      <p:sp>
        <p:nvSpPr>
          <p:cNvPr id="41" name="مستطيل 40">
            <a:extLst>
              <a:ext uri="{FF2B5EF4-FFF2-40B4-BE49-F238E27FC236}">
                <a16:creationId xmlns:a16="http://schemas.microsoft.com/office/drawing/2014/main" id="{802FF41E-0BCB-CAA6-3297-F4828EBB32F9}"/>
              </a:ext>
            </a:extLst>
          </p:cNvPr>
          <p:cNvSpPr/>
          <p:nvPr/>
        </p:nvSpPr>
        <p:spPr>
          <a:xfrm>
            <a:off x="88020" y="3465584"/>
            <a:ext cx="5633040" cy="125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دعواتهم الدائمة؟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pic>
        <p:nvPicPr>
          <p:cNvPr id="43" name="صورة 8">
            <a:extLst>
              <a:ext uri="{FF2B5EF4-FFF2-40B4-BE49-F238E27FC236}">
                <a16:creationId xmlns:a16="http://schemas.microsoft.com/office/drawing/2014/main" id="{9AAFD97D-C3FB-B62A-4240-FA219A053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388" y="3887224"/>
            <a:ext cx="986654" cy="986654"/>
          </a:xfrm>
          <a:prstGeom prst="rect">
            <a:avLst/>
          </a:prstGeom>
        </p:spPr>
      </p:pic>
      <p:sp>
        <p:nvSpPr>
          <p:cNvPr id="45" name="مستطيل 44">
            <a:extLst>
              <a:ext uri="{FF2B5EF4-FFF2-40B4-BE49-F238E27FC236}">
                <a16:creationId xmlns:a16="http://schemas.microsoft.com/office/drawing/2014/main" id="{E6822648-F825-19C4-A04C-F0FEFAF5F0E7}"/>
              </a:ext>
            </a:extLst>
          </p:cNvPr>
          <p:cNvSpPr/>
          <p:nvPr/>
        </p:nvSpPr>
        <p:spPr>
          <a:xfrm>
            <a:off x="5696463" y="5037105"/>
            <a:ext cx="5633040" cy="125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-أذكري شرو التوبة الصحيح من الآيات – وما جزاؤها؟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pic>
        <p:nvPicPr>
          <p:cNvPr id="47" name="صورة 8">
            <a:extLst>
              <a:ext uri="{FF2B5EF4-FFF2-40B4-BE49-F238E27FC236}">
                <a16:creationId xmlns:a16="http://schemas.microsoft.com/office/drawing/2014/main" id="{119ECCFE-3EF5-99FA-DCDB-D9FD9505A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116" y="5173166"/>
            <a:ext cx="986654" cy="986654"/>
          </a:xfrm>
          <a:prstGeom prst="rect">
            <a:avLst/>
          </a:prstGeom>
        </p:spPr>
      </p:pic>
      <p:sp>
        <p:nvSpPr>
          <p:cNvPr id="49" name="مستطيل 48">
            <a:extLst>
              <a:ext uri="{FF2B5EF4-FFF2-40B4-BE49-F238E27FC236}">
                <a16:creationId xmlns:a16="http://schemas.microsoft.com/office/drawing/2014/main" id="{5BC7353E-2BE0-A011-89AB-BF1A9F2B738E}"/>
              </a:ext>
            </a:extLst>
          </p:cNvPr>
          <p:cNvSpPr/>
          <p:nvPr/>
        </p:nvSpPr>
        <p:spPr>
          <a:xfrm>
            <a:off x="622796" y="5141033"/>
            <a:ext cx="4054828" cy="125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-وماهو وعد الله الحق لعباد الرحمن من الآيات؟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  <p:pic>
        <p:nvPicPr>
          <p:cNvPr id="51" name="صورة 8">
            <a:extLst>
              <a:ext uri="{FF2B5EF4-FFF2-40B4-BE49-F238E27FC236}">
                <a16:creationId xmlns:a16="http://schemas.microsoft.com/office/drawing/2014/main" id="{C7DFB61D-D0B7-3467-B4DC-BDC2D0F5B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31" y="5249930"/>
            <a:ext cx="986654" cy="9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57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عنصر نائب للمحتوى 4">
            <a:extLst>
              <a:ext uri="{FF2B5EF4-FFF2-40B4-BE49-F238E27FC236}">
                <a16:creationId xmlns:a16="http://schemas.microsoft.com/office/drawing/2014/main" id="{46258379-87CB-6C59-BC28-B3A67D3A0E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4770506"/>
              </p:ext>
            </p:extLst>
          </p:nvPr>
        </p:nvGraphicFramePr>
        <p:xfrm>
          <a:off x="435070" y="1963941"/>
          <a:ext cx="11195363" cy="336754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241831">
                  <a:extLst>
                    <a:ext uri="{9D8B030D-6E8A-4147-A177-3AD203B41FA5}">
                      <a16:colId xmlns:a16="http://schemas.microsoft.com/office/drawing/2014/main" val="3004929177"/>
                    </a:ext>
                  </a:extLst>
                </a:gridCol>
                <a:gridCol w="860652">
                  <a:extLst>
                    <a:ext uri="{9D8B030D-6E8A-4147-A177-3AD203B41FA5}">
                      <a16:colId xmlns:a16="http://schemas.microsoft.com/office/drawing/2014/main" val="3498048599"/>
                    </a:ext>
                  </a:extLst>
                </a:gridCol>
                <a:gridCol w="1236346">
                  <a:extLst>
                    <a:ext uri="{9D8B030D-6E8A-4147-A177-3AD203B41FA5}">
                      <a16:colId xmlns:a16="http://schemas.microsoft.com/office/drawing/2014/main" val="722554675"/>
                    </a:ext>
                  </a:extLst>
                </a:gridCol>
                <a:gridCol w="1236346">
                  <a:extLst>
                    <a:ext uri="{9D8B030D-6E8A-4147-A177-3AD203B41FA5}">
                      <a16:colId xmlns:a16="http://schemas.microsoft.com/office/drawing/2014/main" val="1368792767"/>
                    </a:ext>
                  </a:extLst>
                </a:gridCol>
                <a:gridCol w="2955108">
                  <a:extLst>
                    <a:ext uri="{9D8B030D-6E8A-4147-A177-3AD203B41FA5}">
                      <a16:colId xmlns:a16="http://schemas.microsoft.com/office/drawing/2014/main" val="3884515205"/>
                    </a:ext>
                  </a:extLst>
                </a:gridCol>
                <a:gridCol w="1332540">
                  <a:extLst>
                    <a:ext uri="{9D8B030D-6E8A-4147-A177-3AD203B41FA5}">
                      <a16:colId xmlns:a16="http://schemas.microsoft.com/office/drawing/2014/main" val="817568644"/>
                    </a:ext>
                  </a:extLst>
                </a:gridCol>
                <a:gridCol w="1332540">
                  <a:extLst>
                    <a:ext uri="{9D8B030D-6E8A-4147-A177-3AD203B41FA5}">
                      <a16:colId xmlns:a16="http://schemas.microsoft.com/office/drawing/2014/main" val="2739990017"/>
                    </a:ext>
                  </a:extLst>
                </a:gridCol>
              </a:tblGrid>
              <a:tr h="1683772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النبي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قومه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خطيئتهم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أول دعوة الرسل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تهديدهم لنبيهم وتهمهم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عقوبتهم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كيف كانت النجاة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227180"/>
                  </a:ext>
                </a:extLst>
              </a:tr>
              <a:tr h="1683772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نوح عليه السلام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222356"/>
                  </a:ext>
                </a:extLst>
              </a:tr>
            </a:tbl>
          </a:graphicData>
        </a:graphic>
      </p:graphicFrame>
      <p:graphicFrame>
        <p:nvGraphicFramePr>
          <p:cNvPr id="7" name="جدول 5">
            <a:extLst>
              <a:ext uri="{FF2B5EF4-FFF2-40B4-BE49-F238E27FC236}">
                <a16:creationId xmlns:a16="http://schemas.microsoft.com/office/drawing/2014/main" id="{334B3CCA-26C7-6EC4-40D4-E81E7E3A20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0975631"/>
              </p:ext>
            </p:extLst>
          </p:nvPr>
        </p:nvGraphicFramePr>
        <p:xfrm>
          <a:off x="2514850" y="329288"/>
          <a:ext cx="9115583" cy="1291562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729957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6971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49569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766343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مهارات تفكير </a:t>
                      </a:r>
                    </a:p>
                    <a:p>
                      <a:pPr algn="ctr" rtl="1"/>
                      <a:r>
                        <a:rPr lang="ar-SA" b="1" dirty="0"/>
                        <a:t>العصف الذهني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الشعراء(١٠٥-١٢٢)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9" name="صورة 13">
            <a:extLst>
              <a:ext uri="{FF2B5EF4-FFF2-40B4-BE49-F238E27FC236}">
                <a16:creationId xmlns:a16="http://schemas.microsoft.com/office/drawing/2014/main" id="{C4DD3641-87A5-61A1-BE9D-C057EC13A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pic>
        <p:nvPicPr>
          <p:cNvPr id="10" name="صورة 10">
            <a:extLst>
              <a:ext uri="{FF2B5EF4-FFF2-40B4-BE49-F238E27FC236}">
                <a16:creationId xmlns:a16="http://schemas.microsoft.com/office/drawing/2014/main" id="{9F9BA50D-2DC3-77B2-FA38-46E91051F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794" y="5674576"/>
            <a:ext cx="1137980" cy="854136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09AF1EBF-84F1-EFFE-E2A9-6FD19E13C45C}"/>
              </a:ext>
            </a:extLst>
          </p:cNvPr>
          <p:cNvSpPr/>
          <p:nvPr/>
        </p:nvSpPr>
        <p:spPr>
          <a:xfrm>
            <a:off x="1026059" y="5564218"/>
            <a:ext cx="8579039" cy="1057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-عللي : ذكر المرسلين بلفظ الجمع : (كذبت قوم نوح المرسلين). وهم لم يبعث لهم إلا نبي واحد؟ 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9039571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40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40</vt:i4>
      </vt:variant>
    </vt:vector>
  </HeadingPairs>
  <TitlesOfParts>
    <vt:vector size="41" baseType="lpstr">
      <vt:lpstr>نسق Office</vt:lpstr>
      <vt:lpstr>ملف أوراق العمل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ملف أوراق العمل </dc:title>
  <dc:creator>sharifah12356@outlook.sa</dc:creator>
  <cp:lastModifiedBy>sharifah12356@outlook.sa</cp:lastModifiedBy>
  <cp:revision>11</cp:revision>
  <dcterms:created xsi:type="dcterms:W3CDTF">2023-03-03T11:39:26Z</dcterms:created>
  <dcterms:modified xsi:type="dcterms:W3CDTF">2023-04-01T21:05:00Z</dcterms:modified>
</cp:coreProperties>
</file>